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E6EF-9DDB-4956-9EE8-1B1E49954B0B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C8BE-8C70-435A-AA1C-A5DF856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slature.ms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“Real” </a:t>
            </a:r>
            <a:br>
              <a:rPr lang="en-US" b="1" dirty="0"/>
            </a:br>
            <a:r>
              <a:rPr lang="en-US" b="1" dirty="0"/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8383"/>
            <a:ext cx="9144000" cy="340788"/>
          </a:xfrm>
        </p:spPr>
        <p:txBody>
          <a:bodyPr>
            <a:normAutofit/>
          </a:bodyPr>
          <a:lstStyle/>
          <a:p>
            <a:r>
              <a:rPr lang="en-US" sz="1400" dirty="0"/>
              <a:t>By: Steve A. Gray</a:t>
            </a:r>
          </a:p>
        </p:txBody>
      </p:sp>
    </p:spTree>
    <p:extLst>
      <p:ext uri="{BB962C8B-B14F-4D97-AF65-F5344CB8AC3E}">
        <p14:creationId xmlns:p14="http://schemas.microsoft.com/office/powerpoint/2010/main" val="221447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5" y="108130"/>
            <a:ext cx="12316408" cy="7057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6535" y="2635868"/>
            <a:ext cx="4162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House Bill 1523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Religious Freedom</a:t>
            </a:r>
          </a:p>
        </p:txBody>
      </p:sp>
    </p:spTree>
    <p:extLst>
      <p:ext uri="{BB962C8B-B14F-4D97-AF65-F5344CB8AC3E}">
        <p14:creationId xmlns:p14="http://schemas.microsoft.com/office/powerpoint/2010/main" val="215176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County Supervisors Education Certification Legislation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Senate Bill 2170</a:t>
            </a:r>
          </a:p>
        </p:txBody>
      </p:sp>
    </p:spTree>
    <p:extLst>
      <p:ext uri="{BB962C8B-B14F-4D97-AF65-F5344CB8AC3E}">
        <p14:creationId xmlns:p14="http://schemas.microsoft.com/office/powerpoint/2010/main" val="417351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Laying the Ground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Spent the summer working the Senate leadership</a:t>
            </a:r>
          </a:p>
          <a:p>
            <a:endParaRPr lang="en-US" dirty="0"/>
          </a:p>
          <a:p>
            <a:r>
              <a:rPr lang="en-US" dirty="0"/>
              <a:t>Developed an acceptable product</a:t>
            </a:r>
          </a:p>
          <a:p>
            <a:endParaRPr lang="en-US" dirty="0"/>
          </a:p>
          <a:p>
            <a:r>
              <a:rPr lang="en-US" dirty="0"/>
              <a:t>Vetted through the MAS Legislative Committee</a:t>
            </a:r>
          </a:p>
          <a:p>
            <a:endParaRPr lang="en-US" dirty="0"/>
          </a:p>
          <a:p>
            <a:r>
              <a:rPr lang="en-US" dirty="0"/>
              <a:t>Discussed it among the MAS membership</a:t>
            </a:r>
          </a:p>
          <a:p>
            <a:endParaRPr lang="en-US" dirty="0"/>
          </a:p>
          <a:p>
            <a:r>
              <a:rPr lang="en-US" dirty="0"/>
              <a:t>Identified our champions in both chambers </a:t>
            </a:r>
          </a:p>
          <a:p>
            <a:endParaRPr lang="en-US" dirty="0"/>
          </a:p>
          <a:p>
            <a:r>
              <a:rPr lang="en-US" dirty="0"/>
              <a:t>Got the legislation introduced</a:t>
            </a:r>
          </a:p>
        </p:txBody>
      </p:sp>
    </p:spTree>
    <p:extLst>
      <p:ext uri="{BB962C8B-B14F-4D97-AF65-F5344CB8AC3E}">
        <p14:creationId xmlns:p14="http://schemas.microsoft.com/office/powerpoint/2010/main" val="139347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the Respective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 Chamber (HB 1492)</a:t>
            </a:r>
          </a:p>
          <a:p>
            <a:pPr lvl="1"/>
            <a:r>
              <a:rPr lang="en-US" dirty="0"/>
              <a:t>Double Referred</a:t>
            </a:r>
          </a:p>
          <a:p>
            <a:pPr lvl="1">
              <a:buFontTx/>
              <a:buChar char="-"/>
            </a:pPr>
            <a:r>
              <a:rPr lang="en-US" sz="1800" dirty="0"/>
              <a:t>County Affairs; Revenue &amp; Expenditure General Bills </a:t>
            </a:r>
          </a:p>
          <a:p>
            <a:pPr lvl="1">
              <a:buFontTx/>
              <a:buChar char="-"/>
            </a:pPr>
            <a:r>
              <a:rPr lang="en-US" sz="1800" dirty="0"/>
              <a:t>Had immediate problems with committee members, and the bill was laid on the table, in committee.</a:t>
            </a:r>
          </a:p>
          <a:p>
            <a:pPr lvl="1">
              <a:buFontTx/>
              <a:buChar char="-"/>
            </a:pPr>
            <a:r>
              <a:rPr lang="en-US" sz="1800" dirty="0"/>
              <a:t>After working the House County Affairs Committee and tweaking the bill, we managed to get it passed out to the next committee</a:t>
            </a:r>
          </a:p>
          <a:p>
            <a:pPr lvl="1">
              <a:buFontTx/>
              <a:buChar char="-"/>
            </a:pPr>
            <a:r>
              <a:rPr lang="en-US" sz="1800" dirty="0"/>
              <a:t> Got to the House Floor Chamber, and was recommitted back to committee and died. </a:t>
            </a:r>
            <a:endParaRPr lang="en-US" sz="1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5020505"/>
          </a:xfrm>
        </p:spPr>
        <p:txBody>
          <a:bodyPr>
            <a:normAutofit/>
          </a:bodyPr>
          <a:lstStyle/>
          <a:p>
            <a:r>
              <a:rPr lang="en-US" dirty="0"/>
              <a:t>Senate Chamber (SB 2170)</a:t>
            </a:r>
          </a:p>
          <a:p>
            <a:pPr lvl="1"/>
            <a:r>
              <a:rPr lang="en-US" dirty="0"/>
              <a:t>Single Referred</a:t>
            </a:r>
          </a:p>
          <a:p>
            <a:pPr lvl="1">
              <a:buFontTx/>
              <a:buChar char="-"/>
            </a:pPr>
            <a:r>
              <a:rPr lang="en-US" sz="1800" dirty="0"/>
              <a:t>Accountability, Efficiency, &amp; Transparency (AET)</a:t>
            </a:r>
          </a:p>
          <a:p>
            <a:pPr lvl="1">
              <a:buFontTx/>
              <a:buChar char="-"/>
            </a:pPr>
            <a:r>
              <a:rPr lang="en-US" sz="1800" dirty="0"/>
              <a:t>Brokered a deal with the committee chairman and got it passed out of committee with no problems.</a:t>
            </a:r>
          </a:p>
          <a:p>
            <a:pPr lvl="1">
              <a:buFontTx/>
              <a:buChar char="-"/>
            </a:pPr>
            <a:r>
              <a:rPr lang="en-US" sz="1800" dirty="0"/>
              <a:t>Got to the Senate Floor Chamber and passed the chamber 48 to 1. </a:t>
            </a:r>
          </a:p>
          <a:p>
            <a:pPr lvl="1">
              <a:buFontTx/>
              <a:buChar char="-"/>
            </a:pPr>
            <a:r>
              <a:rPr lang="en-US" sz="1800" dirty="0"/>
              <a:t>Senate Bill 2170 heads to the House Chamber</a:t>
            </a:r>
          </a:p>
          <a:p>
            <a:pPr lvl="1">
              <a:buFontTx/>
              <a:buChar char="-"/>
            </a:pPr>
            <a:r>
              <a:rPr lang="en-US" sz="1800" dirty="0"/>
              <a:t>Instead of single referring, the House double referred it back to County Affair &amp; Revenue &amp; Expenditure General Bills Committee</a:t>
            </a:r>
          </a:p>
          <a:p>
            <a:pPr lvl="1">
              <a:buFontTx/>
              <a:buChar char="-"/>
            </a:pPr>
            <a:r>
              <a:rPr lang="en-US" sz="1800" dirty="0"/>
              <a:t>The House County Affairs Committee passed it out swiftly, but the Revenue &amp; Expenditure General Bills Chairman choose not to take it up.</a:t>
            </a:r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4" y="-223936"/>
            <a:ext cx="11874281" cy="69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45"/>
            <a:ext cx="12192000" cy="67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5543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9" y="20173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Inside Scoop Of Leadership’s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121"/>
            <a:ext cx="10515600" cy="1211190"/>
          </a:xfrm>
        </p:spPr>
        <p:txBody>
          <a:bodyPr>
            <a:normAutofit/>
          </a:bodyPr>
          <a:lstStyle/>
          <a:p>
            <a:r>
              <a:rPr lang="en-US" b="1" dirty="0"/>
              <a:t>Where does your priorities stand with the leadership’s agenda</a:t>
            </a:r>
          </a:p>
          <a:p>
            <a:pPr lvl="1">
              <a:buFontTx/>
              <a:buChar char="-"/>
            </a:pPr>
            <a:r>
              <a:rPr lang="en-US" sz="1900" dirty="0"/>
              <a:t>Does it conflict, align, or takes a neutral position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312" y="5444455"/>
            <a:ext cx="10515600" cy="1761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Communicating your agenda to the leadership</a:t>
            </a:r>
          </a:p>
          <a:p>
            <a:pPr lvl="1">
              <a:buFontTx/>
              <a:buChar char="-"/>
            </a:pPr>
            <a:r>
              <a:rPr lang="en-US" dirty="0"/>
              <a:t>Deciding to take a direct or indirect approach, or both approaches </a:t>
            </a:r>
          </a:p>
          <a:p>
            <a:pPr lvl="1">
              <a:buFontTx/>
              <a:buChar char="-"/>
            </a:pPr>
            <a:r>
              <a:rPr lang="en-US" dirty="0"/>
              <a:t>Direct: Having substantive relationships with key leadership officials (</a:t>
            </a:r>
            <a:r>
              <a:rPr lang="en-US" i="1" dirty="0">
                <a:solidFill>
                  <a:srgbClr val="FF0000"/>
                </a:solidFill>
              </a:rPr>
              <a:t>Identifying Your Champion</a:t>
            </a:r>
            <a:r>
              <a:rPr lang="en-US" dirty="0"/>
              <a:t>)</a:t>
            </a:r>
          </a:p>
          <a:p>
            <a:pPr lvl="1">
              <a:buFontTx/>
              <a:buChar char="-"/>
            </a:pPr>
            <a:r>
              <a:rPr lang="en-US" dirty="0"/>
              <a:t>Indirect: Working through the masses (media, social/special interest groups) 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95" y="2746238"/>
            <a:ext cx="2368297" cy="23362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13" y="2642609"/>
            <a:ext cx="2283197" cy="2394572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H="1" flipV="1">
            <a:off x="8774884" y="4689446"/>
            <a:ext cx="326530" cy="239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101414" y="4928840"/>
            <a:ext cx="3781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479560" y="4429387"/>
            <a:ext cx="1048623" cy="7388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Idea Situation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23991" y="3171752"/>
            <a:ext cx="1048623" cy="7388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Tough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Situation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545097" y="3544917"/>
            <a:ext cx="256025" cy="170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4" idx="1"/>
          </p:cNvCxnSpPr>
          <p:nvPr/>
        </p:nvCxnSpPr>
        <p:spPr>
          <a:xfrm flipV="1">
            <a:off x="4801122" y="3541176"/>
            <a:ext cx="222869" cy="3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Respecting The Chain Of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Leadership Executives &amp; (Speaker, Lt. Governor, Governor)  </a:t>
            </a:r>
          </a:p>
          <a:p>
            <a:endParaRPr lang="en-US" dirty="0"/>
          </a:p>
          <a:p>
            <a:r>
              <a:rPr lang="en-US" dirty="0"/>
              <a:t>Key committee chairman</a:t>
            </a:r>
          </a:p>
          <a:p>
            <a:endParaRPr lang="en-US" dirty="0"/>
          </a:p>
          <a:p>
            <a:r>
              <a:rPr lang="en-US" dirty="0"/>
              <a:t>Key members on your committee of need</a:t>
            </a:r>
          </a:p>
          <a:p>
            <a:endParaRPr lang="en-US" dirty="0"/>
          </a:p>
          <a:p>
            <a:r>
              <a:rPr lang="en-US" dirty="0"/>
              <a:t>Check with the majority party’s position</a:t>
            </a:r>
          </a:p>
          <a:p>
            <a:endParaRPr lang="en-US" dirty="0"/>
          </a:p>
          <a:p>
            <a:r>
              <a:rPr lang="en-US" dirty="0"/>
              <a:t>Check with the minority party’s position</a:t>
            </a:r>
          </a:p>
          <a:p>
            <a:endParaRPr lang="en-US" dirty="0"/>
          </a:p>
          <a:p>
            <a:r>
              <a:rPr lang="en-US" dirty="0"/>
              <a:t>Get key members in their respective chamber to poll their chamber </a:t>
            </a:r>
          </a:p>
          <a:p>
            <a:pPr marL="0" indent="0">
              <a:buNone/>
            </a:pPr>
            <a:r>
              <a:rPr lang="en-US" dirty="0"/>
              <a:t>	-  (</a:t>
            </a:r>
            <a:r>
              <a:rPr lang="en-US" i="1" dirty="0"/>
              <a:t>poll the Senate and poll the House</a:t>
            </a:r>
            <a:r>
              <a:rPr lang="en-US" dirty="0"/>
              <a:t>) (</a:t>
            </a:r>
            <a:r>
              <a:rPr lang="en-US" i="1" dirty="0"/>
              <a:t>poll along party lines</a:t>
            </a:r>
            <a:r>
              <a:rPr lang="en-US" dirty="0"/>
              <a:t>)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Bracket 4"/>
          <p:cNvSpPr/>
          <p:nvPr/>
        </p:nvSpPr>
        <p:spPr>
          <a:xfrm>
            <a:off x="4215467" y="1573242"/>
            <a:ext cx="4134374" cy="1371294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 flipH="1">
            <a:off x="486561" y="1573242"/>
            <a:ext cx="3728906" cy="1371294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49841" y="2213170"/>
            <a:ext cx="919994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69835" y="1825625"/>
            <a:ext cx="1384183" cy="889233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Pre-Session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509" y="2059281"/>
            <a:ext cx="1208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Staff Included</a:t>
            </a:r>
          </a:p>
        </p:txBody>
      </p:sp>
    </p:spTree>
    <p:extLst>
      <p:ext uri="{BB962C8B-B14F-4D97-AF65-F5344CB8AC3E}">
        <p14:creationId xmlns:p14="http://schemas.microsoft.com/office/powerpoint/2010/main" val="28556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89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Timetable for Processing Legislation</a:t>
            </a:r>
            <a:r>
              <a:rPr lang="en-US" dirty="0"/>
              <a:t/>
            </a:r>
            <a:br>
              <a:rPr lang="en-US" dirty="0"/>
            </a:br>
            <a:r>
              <a:rPr lang="en-US" sz="3200" i="1" dirty="0"/>
              <a:t>(The 9</a:t>
            </a:r>
            <a:r>
              <a:rPr lang="en-US" sz="3200" i="1" baseline="30000" dirty="0"/>
              <a:t>th</a:t>
            </a:r>
            <a:r>
              <a:rPr lang="en-US" sz="3200" i="1" dirty="0"/>
              <a:t> Inning)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783" y="1615186"/>
            <a:ext cx="5553512" cy="52428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Entire Process is Based Around Deadlines</a:t>
            </a:r>
          </a:p>
          <a:p>
            <a:pPr>
              <a:buFontTx/>
              <a:buChar char="-"/>
            </a:pPr>
            <a:r>
              <a:rPr lang="en-US" sz="1600" dirty="0"/>
              <a:t>Deadline for requesting and introducing General Bills/ Constitutional Amendments</a:t>
            </a:r>
          </a:p>
          <a:p>
            <a:pPr>
              <a:buFontTx/>
              <a:buChar char="-"/>
            </a:pPr>
            <a:r>
              <a:rPr lang="en-US" sz="1600" dirty="0"/>
              <a:t>Deadline for Committees to Report General Bills/Constitutional Amendment Out of OWN House or OTHER House </a:t>
            </a:r>
          </a:p>
          <a:p>
            <a:pPr>
              <a:buFontTx/>
              <a:buChar char="-"/>
            </a:pPr>
            <a:r>
              <a:rPr lang="en-US" sz="1600" dirty="0"/>
              <a:t>Deadline for introducing Revenue &amp; Appropriation Bills</a:t>
            </a:r>
          </a:p>
          <a:p>
            <a:pPr>
              <a:buFontTx/>
              <a:buChar char="-"/>
            </a:pPr>
            <a:r>
              <a:rPr lang="en-US" sz="1600" dirty="0"/>
              <a:t>Deadline for Committees to Report Revenue &amp; Appropriation Bills out of OWN House or OTHER House</a:t>
            </a:r>
          </a:p>
          <a:p>
            <a:pPr>
              <a:buFontTx/>
              <a:buChar char="-"/>
            </a:pPr>
            <a:r>
              <a:rPr lang="en-US" sz="1600" dirty="0"/>
              <a:t>Deadline for Floor Action in each Respective Chamber</a:t>
            </a:r>
          </a:p>
          <a:p>
            <a:pPr>
              <a:buFontTx/>
              <a:buChar char="-"/>
            </a:pPr>
            <a:r>
              <a:rPr lang="en-US" sz="1600" dirty="0"/>
              <a:t>Deadline for introducing Local &amp; Private </a:t>
            </a:r>
            <a:r>
              <a:rPr lang="en-US" sz="1200" dirty="0"/>
              <a:t>(revenue or non-revenue)</a:t>
            </a:r>
          </a:p>
          <a:p>
            <a:pPr>
              <a:buFontTx/>
              <a:buChar char="-"/>
            </a:pPr>
            <a:r>
              <a:rPr lang="en-US" sz="1600" dirty="0"/>
              <a:t>Deadline for Concurrence &amp; Non-Concurrence</a:t>
            </a:r>
          </a:p>
          <a:p>
            <a:pPr>
              <a:buFontTx/>
              <a:buChar char="-"/>
            </a:pPr>
            <a:r>
              <a:rPr lang="en-US" sz="1600" dirty="0"/>
              <a:t>Deadline for Conference Report to be Filed</a:t>
            </a:r>
          </a:p>
          <a:p>
            <a:pPr>
              <a:buFontTx/>
              <a:buChar char="-"/>
            </a:pPr>
            <a:r>
              <a:rPr lang="en-US" sz="1600" dirty="0"/>
              <a:t>Deadline for Conference Report to be Adopted</a:t>
            </a:r>
          </a:p>
          <a:p>
            <a:pPr>
              <a:buFontTx/>
              <a:buChar char="-"/>
            </a:pPr>
            <a:r>
              <a:rPr lang="en-US" sz="1600" dirty="0"/>
              <a:t>Deadline for Motions to Reconsider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307" r="27188"/>
          <a:stretch/>
        </p:blipFill>
        <p:spPr>
          <a:xfrm>
            <a:off x="6501468" y="1711354"/>
            <a:ext cx="4999838" cy="50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Understanding The Mississippi Legislature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1243"/>
            <a:ext cx="10515600" cy="4351338"/>
          </a:xfrm>
        </p:spPr>
        <p:txBody>
          <a:bodyPr/>
          <a:lstStyle/>
          <a:p>
            <a:r>
              <a:rPr lang="en-US" dirty="0"/>
              <a:t>This website is the lifeline to accurately monitoring the legislative process.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Save the URL: </a:t>
            </a:r>
            <a:r>
              <a:rPr lang="en-US" dirty="0">
                <a:hlinkClick r:id="rId2"/>
              </a:rPr>
              <a:t>www.legislature.ms.gov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3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0" y="0"/>
            <a:ext cx="11541197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0" y="0"/>
            <a:ext cx="11541197" cy="655009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35622" y="3518114"/>
            <a:ext cx="906011" cy="639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35620" y="2999396"/>
            <a:ext cx="906011" cy="709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35621" y="2252775"/>
            <a:ext cx="906011" cy="639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8419706" y="5088253"/>
            <a:ext cx="906011" cy="639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619411">
            <a:off x="7181609" y="1775998"/>
            <a:ext cx="2073523" cy="611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558506" flipV="1">
            <a:off x="5695630" y="2523131"/>
            <a:ext cx="3994383" cy="5270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9508" y="1879134"/>
            <a:ext cx="1556112" cy="67034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9508" y="2764503"/>
            <a:ext cx="1556112" cy="4788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9508" y="3484797"/>
            <a:ext cx="1556112" cy="67034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95911" y="3246925"/>
            <a:ext cx="1556112" cy="67034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33043" y="1720786"/>
            <a:ext cx="1666525" cy="71227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43457" y="4731134"/>
            <a:ext cx="1556112" cy="67034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9508" y="3596843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Regular Session or Extraordinary Session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050" y="2781669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Search House &amp; Senate Bills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363" y="1872693"/>
            <a:ext cx="17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Watch “Live” Broadcast of the House &amp; Senate Floor Chamber Debates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8019" y="3258932"/>
            <a:ext cx="182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House &amp; Senate Floor Chamber Calendar Schedule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23863" y="1665610"/>
            <a:ext cx="165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Room Number &amp; Time Schedule of House &amp; Senate Committee Meetings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818" y="4857420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Bills From Previous Session</a:t>
            </a:r>
          </a:p>
        </p:txBody>
      </p:sp>
    </p:spTree>
    <p:extLst>
      <p:ext uri="{BB962C8B-B14F-4D97-AF65-F5344CB8AC3E}">
        <p14:creationId xmlns:p14="http://schemas.microsoft.com/office/powerpoint/2010/main" val="401698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Monitoring the </a:t>
            </a:r>
            <a:br>
              <a:rPr lang="en-US" dirty="0"/>
            </a:br>
            <a:r>
              <a:rPr lang="en-US" dirty="0"/>
              <a:t>“History of Actions”</a:t>
            </a:r>
          </a:p>
        </p:txBody>
      </p:sp>
    </p:spTree>
    <p:extLst>
      <p:ext uri="{BB962C8B-B14F-4D97-AF65-F5344CB8AC3E}">
        <p14:creationId xmlns:p14="http://schemas.microsoft.com/office/powerpoint/2010/main" val="16532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0465"/>
            <a:ext cx="13235114" cy="7436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7557" y="1986387"/>
            <a:ext cx="3967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Senate Bill 2755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Excavation Law</a:t>
            </a:r>
          </a:p>
        </p:txBody>
      </p:sp>
    </p:spTree>
    <p:extLst>
      <p:ext uri="{BB962C8B-B14F-4D97-AF65-F5344CB8AC3E}">
        <p14:creationId xmlns:p14="http://schemas.microsoft.com/office/powerpoint/2010/main" val="271955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550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“Real”  Legislative Process</vt:lpstr>
      <vt:lpstr>Inside Scoop Of Leadership’s Agenda</vt:lpstr>
      <vt:lpstr>Respecting The Chain Of Command</vt:lpstr>
      <vt:lpstr>The Timetable for Processing Legislation (The 9th Inning) </vt:lpstr>
      <vt:lpstr>Understanding The Mississippi Legislature Website</vt:lpstr>
      <vt:lpstr>PowerPoint Presentation</vt:lpstr>
      <vt:lpstr>PowerPoint Presentation</vt:lpstr>
      <vt:lpstr>Monitoring the  “History of Actions”</vt:lpstr>
      <vt:lpstr>PowerPoint Presentation</vt:lpstr>
      <vt:lpstr>PowerPoint Presentation</vt:lpstr>
      <vt:lpstr>County Supervisors Education Certification Legislation  Senate Bill 2170</vt:lpstr>
      <vt:lpstr>Laying the Ground Work</vt:lpstr>
      <vt:lpstr>Working the Respective Committees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“Real” Legislative Process</dc:title>
  <dc:creator>Steve Gray</dc:creator>
  <cp:lastModifiedBy>Stephanie Spangler</cp:lastModifiedBy>
  <cp:revision>27</cp:revision>
  <dcterms:created xsi:type="dcterms:W3CDTF">2016-05-23T14:06:57Z</dcterms:created>
  <dcterms:modified xsi:type="dcterms:W3CDTF">2016-06-24T16:20:24Z</dcterms:modified>
</cp:coreProperties>
</file>