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9" r:id="rId2"/>
    <p:sldId id="442" r:id="rId3"/>
    <p:sldId id="428" r:id="rId4"/>
    <p:sldId id="425" r:id="rId5"/>
    <p:sldId id="429" r:id="rId6"/>
    <p:sldId id="444" r:id="rId7"/>
    <p:sldId id="448" r:id="rId8"/>
    <p:sldId id="449" r:id="rId9"/>
    <p:sldId id="450" r:id="rId10"/>
    <p:sldId id="443" r:id="rId11"/>
  </p:sldIdLst>
  <p:sldSz cx="9144000" cy="6858000" type="screen4x3"/>
  <p:notesSz cx="6980238" cy="9210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1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8F8F8"/>
    <a:srgbClr val="675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72563" autoAdjust="0"/>
  </p:normalViewPr>
  <p:slideViewPr>
    <p:cSldViewPr snapToGrid="0">
      <p:cViewPr varScale="1">
        <p:scale>
          <a:sx n="54" d="100"/>
          <a:sy n="54" d="100"/>
        </p:scale>
        <p:origin x="18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50" y="-84"/>
      </p:cViewPr>
      <p:guideLst>
        <p:guide orient="horz" pos="2901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25090" cy="459900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554" y="2"/>
            <a:ext cx="3025090" cy="459900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29546-C25A-48AB-8599-F27FD48EA212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49195"/>
            <a:ext cx="3025090" cy="459900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554" y="8749195"/>
            <a:ext cx="3025090" cy="459900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EE6BBB-6E98-46F2-8C3D-A87E13D0B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182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25090" cy="459900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554" y="2"/>
            <a:ext cx="3025090" cy="459900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79DFEE-A187-4ECD-B3E6-FDF0D79E083E}" type="datetimeFigureOut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692150"/>
            <a:ext cx="4598988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7" tIns="46638" rIns="93277" bIns="4663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348" y="4375390"/>
            <a:ext cx="5583551" cy="4143852"/>
          </a:xfrm>
          <a:prstGeom prst="rect">
            <a:avLst/>
          </a:prstGeom>
        </p:spPr>
        <p:txBody>
          <a:bodyPr vert="horz" lIns="93277" tIns="46638" rIns="93277" bIns="4663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49195"/>
            <a:ext cx="3025090" cy="459900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554" y="8749195"/>
            <a:ext cx="3025090" cy="459900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9B3A74-B5D5-4180-9BD0-4973DA86C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46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60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3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1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7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7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9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664" y="272123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7861"/>
            <a:ext cx="6400800" cy="8993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MPC_Bann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664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9906-EE95-4F75-9D16-CE0B5BEE1DF0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for Customer Business Forum 10/31/12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F0AF53-BD54-4683-8A8E-A5D7DE972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3FD8-4CF3-4A96-AF05-4F1AF8C44C99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for Customer Business Forum 10/31/12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9BEC-C748-4BD1-9066-D82732A4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B8DDA-64CD-484C-8366-0811C067D536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for Customer Business Forum 10/31/12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7892E6-2FD8-4A68-A1BC-531ECAB48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080B-FE74-48F2-AF30-54C50B116E58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for Customer Business Forum 10/31/12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DE1EED-225D-49F6-B7FC-04B3C03A2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085B3-14DB-4D12-80FB-3A88168A5CF8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for Customer Business Forum 10/31/12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0042BC-3EFC-4AF5-9A63-FAFAC5517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235D-2C56-45AF-8AE8-5BD4407DE870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for Customer Business Forum 10/31/12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6D1F30-2338-4CFC-AA88-301794AE1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88C6-ED23-4413-AE3E-F8D6F5C0E09D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for Customer Business Forum 10/31/12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332BC0-4D3E-42CD-8EAE-5278BA58E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AA75-4944-4E95-9BBA-68278153B562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for Customer Business Forum 10/31/12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63C1BC-9FE9-422D-97CD-F56ACFDC8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CAF6-6A2B-46D8-B380-0CE9828B00F2}" type="datetime1">
              <a:rPr lang="en-US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for Customer Business Forum 10/31/12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BEB509-FDEF-4F8A-B7DC-22801F257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Mississippi.Color Logo.pd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838" y="6119813"/>
            <a:ext cx="143351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40475"/>
            <a:ext cx="7391400" cy="95250"/>
          </a:xfrm>
          <a:prstGeom prst="rect">
            <a:avLst/>
          </a:prstGeom>
          <a:solidFill>
            <a:srgbClr val="675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MPC_Banner_1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21440" r="1753" b="70487"/>
          <a:stretch/>
        </p:blipFill>
        <p:spPr>
          <a:xfrm>
            <a:off x="0" y="0"/>
            <a:ext cx="9144000" cy="1229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Univers 57 Condensed"/>
          <a:ea typeface="Univers 57 Condensed" pitchFamily="2" charset="0"/>
          <a:cs typeface="Univers 57 Condens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Univers 57 Condensed" pitchFamily="2" charset="0"/>
          <a:ea typeface="Univers 57 Condensed" pitchFamily="2" charset="0"/>
          <a:cs typeface="Univers 57 Condensed" pitchFamily="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Univers 57 Condensed" pitchFamily="2" charset="0"/>
          <a:ea typeface="Univers 57 Condensed" pitchFamily="2" charset="0"/>
          <a:cs typeface="Univers 57 Condensed" pitchFamily="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Univers 57 Condensed" pitchFamily="2" charset="0"/>
          <a:ea typeface="Univers 57 Condensed" pitchFamily="2" charset="0"/>
          <a:cs typeface="Univers 57 Condensed" pitchFamily="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Univers 57 Condensed" pitchFamily="2" charset="0"/>
          <a:ea typeface="Univers 57 Condensed" pitchFamily="2" charset="0"/>
          <a:cs typeface="Univers 57 Condensed" pitchFamily="2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Univers 57 Condensed" pitchFamily="2" charset="0"/>
          <a:ea typeface="Univers 57 Condensed" pitchFamily="2" charset="0"/>
          <a:cs typeface="Univers 57 Condensed" pitchFamily="2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Univers 57 Condensed" pitchFamily="2" charset="0"/>
          <a:ea typeface="Univers 57 Condensed" pitchFamily="2" charset="0"/>
          <a:cs typeface="Univers 57 Condensed" pitchFamily="2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Univers 57 Condensed" pitchFamily="2" charset="0"/>
          <a:ea typeface="Univers 57 Condensed" pitchFamily="2" charset="0"/>
          <a:cs typeface="Univers 57 Condensed" pitchFamily="2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Univers 57 Condensed" pitchFamily="2" charset="0"/>
          <a:ea typeface="Univers 57 Condensed" pitchFamily="2" charset="0"/>
          <a:cs typeface="Univers 57 Condensed" pitchFamily="2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Univers 57 Condensed"/>
          <a:ea typeface="Univers 57 Condensed" pitchFamily="2" charset="0"/>
          <a:cs typeface="Univers 57 Condense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57 Condensed"/>
          <a:ea typeface="Univers 57 Condensed" pitchFamily="2" charset="0"/>
          <a:cs typeface="Univers 57 Condense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Univers 57 Condensed"/>
          <a:ea typeface="Univers 57 Condensed" pitchFamily="2" charset="0"/>
          <a:cs typeface="Univers 57 Condense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57 Condensed"/>
          <a:ea typeface="Univers 57 Condensed" pitchFamily="2" charset="0"/>
          <a:cs typeface="Univers 57 Condense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57 Condensed"/>
          <a:ea typeface="Univers 57 Condensed" pitchFamily="2" charset="0"/>
          <a:cs typeface="Univers 57 Condense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190" y="2521214"/>
            <a:ext cx="7772400" cy="1470025"/>
          </a:xfrm>
        </p:spPr>
        <p:txBody>
          <a:bodyPr/>
          <a:lstStyle/>
          <a:p>
            <a:r>
              <a:rPr lang="en-US" sz="4400" dirty="0" smtClean="0"/>
              <a:t>EPA’s Clean Power Plan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62190" y="434366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Univers 57 Condensed"/>
                <a:ea typeface="Univers 57 Condensed" pitchFamily="2" charset="0"/>
                <a:cs typeface="Univers 57 Condens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Univers 57 Condensed" pitchFamily="2" charset="0"/>
                <a:ea typeface="Univers 57 Condensed" pitchFamily="2" charset="0"/>
                <a:cs typeface="Univers 57 Condensed" pitchFamily="2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Univers 57 Condensed" pitchFamily="2" charset="0"/>
                <a:ea typeface="Univers 57 Condensed" pitchFamily="2" charset="0"/>
                <a:cs typeface="Univers 57 Condensed" pitchFamily="2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Univers 57 Condensed" pitchFamily="2" charset="0"/>
                <a:ea typeface="Univers 57 Condensed" pitchFamily="2" charset="0"/>
                <a:cs typeface="Univers 57 Condensed" pitchFamily="2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Univers 57 Condensed" pitchFamily="2" charset="0"/>
                <a:ea typeface="Univers 57 Condensed" pitchFamily="2" charset="0"/>
                <a:cs typeface="Univers 57 Condensed" pitchFamily="2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Univers 57 Condensed" pitchFamily="2" charset="0"/>
                <a:ea typeface="Univers 57 Condensed" pitchFamily="2" charset="0"/>
                <a:cs typeface="Univers 57 Condensed" pitchFamily="2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Univers 57 Condensed" pitchFamily="2" charset="0"/>
                <a:ea typeface="Univers 57 Condensed" pitchFamily="2" charset="0"/>
                <a:cs typeface="Univers 57 Condensed" pitchFamily="2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Univers 57 Condensed" pitchFamily="2" charset="0"/>
                <a:ea typeface="Univers 57 Condensed" pitchFamily="2" charset="0"/>
                <a:cs typeface="Univers 57 Condensed" pitchFamily="2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Univers 57 Condensed" pitchFamily="2" charset="0"/>
                <a:ea typeface="Univers 57 Condensed" pitchFamily="2" charset="0"/>
                <a:cs typeface="Univers 57 Condensed" pitchFamily="2" charset="0"/>
              </a:defRPr>
            </a:lvl9pPr>
          </a:lstStyle>
          <a:p>
            <a:r>
              <a:rPr lang="en-US" sz="3600" dirty="0" smtClean="0"/>
              <a:t>Mark </a:t>
            </a:r>
            <a:r>
              <a:rPr lang="en-US" sz="3600" dirty="0" err="1" smtClean="0"/>
              <a:t>Loughman</a:t>
            </a:r>
            <a:endParaRPr lang="en-US" sz="3600" dirty="0" smtClean="0"/>
          </a:p>
          <a:p>
            <a:r>
              <a:rPr lang="en-US" sz="3600" dirty="0" smtClean="0"/>
              <a:t>Director of Environmental Affairs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Implementation Timeline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1" y="1282535"/>
            <a:ext cx="8615958" cy="454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4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9"/>
          <a:stretch/>
        </p:blipFill>
        <p:spPr>
          <a:xfrm>
            <a:off x="4361" y="1488559"/>
            <a:ext cx="9144000" cy="4762224"/>
          </a:xfrm>
          <a:prstGeom prst="rect">
            <a:avLst/>
          </a:prstGeom>
        </p:spPr>
      </p:pic>
      <p:sp>
        <p:nvSpPr>
          <p:cNvPr id="5" name="object 15"/>
          <p:cNvSpPr/>
          <p:nvPr/>
        </p:nvSpPr>
        <p:spPr>
          <a:xfrm>
            <a:off x="5754809" y="2581282"/>
            <a:ext cx="1920240" cy="1920240"/>
          </a:xfrm>
          <a:custGeom>
            <a:avLst/>
            <a:gdLst/>
            <a:ahLst/>
            <a:cxnLst/>
            <a:rect l="l" t="t" r="r" b="b"/>
            <a:pathLst>
              <a:path w="1752600" h="1752600">
                <a:moveTo>
                  <a:pt x="0" y="876300"/>
                </a:moveTo>
                <a:lnTo>
                  <a:pt x="2905" y="804425"/>
                </a:lnTo>
                <a:lnTo>
                  <a:pt x="11471" y="734152"/>
                </a:lnTo>
                <a:lnTo>
                  <a:pt x="25473" y="665705"/>
                </a:lnTo>
                <a:lnTo>
                  <a:pt x="44683" y="599309"/>
                </a:lnTo>
                <a:lnTo>
                  <a:pt x="68877" y="535191"/>
                </a:lnTo>
                <a:lnTo>
                  <a:pt x="97829" y="473576"/>
                </a:lnTo>
                <a:lnTo>
                  <a:pt x="131313" y="414689"/>
                </a:lnTo>
                <a:lnTo>
                  <a:pt x="169103" y="358755"/>
                </a:lnTo>
                <a:lnTo>
                  <a:pt x="210973" y="306001"/>
                </a:lnTo>
                <a:lnTo>
                  <a:pt x="256698" y="256651"/>
                </a:lnTo>
                <a:lnTo>
                  <a:pt x="306053" y="210931"/>
                </a:lnTo>
                <a:lnTo>
                  <a:pt x="358810" y="169066"/>
                </a:lnTo>
                <a:lnTo>
                  <a:pt x="414745" y="131282"/>
                </a:lnTo>
                <a:lnTo>
                  <a:pt x="473632" y="97805"/>
                </a:lnTo>
                <a:lnTo>
                  <a:pt x="535245" y="68859"/>
                </a:lnTo>
                <a:lnTo>
                  <a:pt x="599358" y="44671"/>
                </a:lnTo>
                <a:lnTo>
                  <a:pt x="665746" y="25465"/>
                </a:lnTo>
                <a:lnTo>
                  <a:pt x="734183" y="11468"/>
                </a:lnTo>
                <a:lnTo>
                  <a:pt x="804442" y="2904"/>
                </a:lnTo>
                <a:lnTo>
                  <a:pt x="876300" y="0"/>
                </a:lnTo>
                <a:lnTo>
                  <a:pt x="948174" y="2904"/>
                </a:lnTo>
                <a:lnTo>
                  <a:pt x="1018447" y="11468"/>
                </a:lnTo>
                <a:lnTo>
                  <a:pt x="1086894" y="25465"/>
                </a:lnTo>
                <a:lnTo>
                  <a:pt x="1153290" y="44671"/>
                </a:lnTo>
                <a:lnTo>
                  <a:pt x="1217408" y="68859"/>
                </a:lnTo>
                <a:lnTo>
                  <a:pt x="1279023" y="97805"/>
                </a:lnTo>
                <a:lnTo>
                  <a:pt x="1337910" y="131282"/>
                </a:lnTo>
                <a:lnTo>
                  <a:pt x="1393844" y="169066"/>
                </a:lnTo>
                <a:lnTo>
                  <a:pt x="1446598" y="210931"/>
                </a:lnTo>
                <a:lnTo>
                  <a:pt x="1495948" y="256651"/>
                </a:lnTo>
                <a:lnTo>
                  <a:pt x="1541668" y="306001"/>
                </a:lnTo>
                <a:lnTo>
                  <a:pt x="1583533" y="358755"/>
                </a:lnTo>
                <a:lnTo>
                  <a:pt x="1621317" y="414689"/>
                </a:lnTo>
                <a:lnTo>
                  <a:pt x="1654794" y="473576"/>
                </a:lnTo>
                <a:lnTo>
                  <a:pt x="1683740" y="535191"/>
                </a:lnTo>
                <a:lnTo>
                  <a:pt x="1707928" y="599309"/>
                </a:lnTo>
                <a:lnTo>
                  <a:pt x="1727134" y="665705"/>
                </a:lnTo>
                <a:lnTo>
                  <a:pt x="1741131" y="734152"/>
                </a:lnTo>
                <a:lnTo>
                  <a:pt x="1749695" y="804425"/>
                </a:lnTo>
                <a:lnTo>
                  <a:pt x="1752600" y="876300"/>
                </a:lnTo>
                <a:lnTo>
                  <a:pt x="1749695" y="948174"/>
                </a:lnTo>
                <a:lnTo>
                  <a:pt x="1741131" y="1018447"/>
                </a:lnTo>
                <a:lnTo>
                  <a:pt x="1727134" y="1086894"/>
                </a:lnTo>
                <a:lnTo>
                  <a:pt x="1707928" y="1153290"/>
                </a:lnTo>
                <a:lnTo>
                  <a:pt x="1683740" y="1217408"/>
                </a:lnTo>
                <a:lnTo>
                  <a:pt x="1654794" y="1279023"/>
                </a:lnTo>
                <a:lnTo>
                  <a:pt x="1621317" y="1337910"/>
                </a:lnTo>
                <a:lnTo>
                  <a:pt x="1583533" y="1393844"/>
                </a:lnTo>
                <a:lnTo>
                  <a:pt x="1541668" y="1446598"/>
                </a:lnTo>
                <a:lnTo>
                  <a:pt x="1495948" y="1495948"/>
                </a:lnTo>
                <a:lnTo>
                  <a:pt x="1446598" y="1541668"/>
                </a:lnTo>
                <a:lnTo>
                  <a:pt x="1393844" y="1583533"/>
                </a:lnTo>
                <a:lnTo>
                  <a:pt x="1337910" y="1621317"/>
                </a:lnTo>
                <a:lnTo>
                  <a:pt x="1279023" y="1654794"/>
                </a:lnTo>
                <a:lnTo>
                  <a:pt x="1217408" y="1683740"/>
                </a:lnTo>
                <a:lnTo>
                  <a:pt x="1153290" y="1707928"/>
                </a:lnTo>
                <a:lnTo>
                  <a:pt x="1086894" y="1727134"/>
                </a:lnTo>
                <a:lnTo>
                  <a:pt x="1018447" y="1741131"/>
                </a:lnTo>
                <a:lnTo>
                  <a:pt x="948174" y="1749695"/>
                </a:lnTo>
                <a:lnTo>
                  <a:pt x="876300" y="1752600"/>
                </a:lnTo>
                <a:lnTo>
                  <a:pt x="804442" y="1749695"/>
                </a:lnTo>
                <a:lnTo>
                  <a:pt x="734183" y="1741131"/>
                </a:lnTo>
                <a:lnTo>
                  <a:pt x="665746" y="1727134"/>
                </a:lnTo>
                <a:lnTo>
                  <a:pt x="599358" y="1707928"/>
                </a:lnTo>
                <a:lnTo>
                  <a:pt x="535245" y="1683740"/>
                </a:lnTo>
                <a:lnTo>
                  <a:pt x="473632" y="1654794"/>
                </a:lnTo>
                <a:lnTo>
                  <a:pt x="414745" y="1621317"/>
                </a:lnTo>
                <a:lnTo>
                  <a:pt x="358810" y="1583533"/>
                </a:lnTo>
                <a:lnTo>
                  <a:pt x="306053" y="1541668"/>
                </a:lnTo>
                <a:lnTo>
                  <a:pt x="256698" y="1495948"/>
                </a:lnTo>
                <a:lnTo>
                  <a:pt x="210973" y="1446598"/>
                </a:lnTo>
                <a:lnTo>
                  <a:pt x="169103" y="1393844"/>
                </a:lnTo>
                <a:lnTo>
                  <a:pt x="131313" y="1337910"/>
                </a:lnTo>
                <a:lnTo>
                  <a:pt x="97829" y="1279023"/>
                </a:lnTo>
                <a:lnTo>
                  <a:pt x="68877" y="1217408"/>
                </a:lnTo>
                <a:lnTo>
                  <a:pt x="44683" y="1153290"/>
                </a:lnTo>
                <a:lnTo>
                  <a:pt x="25473" y="1086894"/>
                </a:lnTo>
                <a:lnTo>
                  <a:pt x="11471" y="1018447"/>
                </a:lnTo>
                <a:lnTo>
                  <a:pt x="2905" y="948174"/>
                </a:lnTo>
                <a:lnTo>
                  <a:pt x="0" y="8763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4"/>
          <p:cNvSpPr txBox="1"/>
          <p:nvPr/>
        </p:nvSpPr>
        <p:spPr>
          <a:xfrm>
            <a:off x="969561" y="2741757"/>
            <a:ext cx="36068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1231900" algn="l"/>
                <a:tab pos="1459230" algn="l"/>
                <a:tab pos="2272030" algn="l"/>
                <a:tab pos="2830830" algn="l"/>
              </a:tabLst>
            </a:pPr>
            <a:r>
              <a:rPr sz="3600" b="1" i="1" dirty="0">
                <a:solidFill>
                  <a:srgbClr val="FF0000"/>
                </a:solidFill>
                <a:latin typeface="Arial"/>
                <a:cs typeface="Arial"/>
              </a:rPr>
              <a:t>More	peop</a:t>
            </a:r>
            <a:r>
              <a:rPr sz="3600" b="1" i="1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600" b="1" i="1" dirty="0">
                <a:solidFill>
                  <a:srgbClr val="FF0000"/>
                </a:solidFill>
                <a:latin typeface="Arial"/>
                <a:cs typeface="Arial"/>
              </a:rPr>
              <a:t>e	live insi</a:t>
            </a:r>
            <a:r>
              <a:rPr sz="3600" b="1" i="1" spc="-1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600" b="1" i="1" dirty="0">
                <a:solidFill>
                  <a:srgbClr val="FF0000"/>
                </a:solidFill>
                <a:latin typeface="Arial"/>
                <a:cs typeface="Arial"/>
              </a:rPr>
              <a:t>e	the	circle than o</a:t>
            </a:r>
            <a:r>
              <a:rPr sz="3600" b="1" i="1" spc="-1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3600" b="1" i="1" dirty="0">
                <a:solidFill>
                  <a:srgbClr val="FF0000"/>
                </a:solidFill>
                <a:latin typeface="Arial"/>
                <a:cs typeface="Arial"/>
              </a:rPr>
              <a:t>tside…</a:t>
            </a:r>
            <a:endParaRPr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9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9"/>
          <a:stretch/>
        </p:blipFill>
        <p:spPr>
          <a:xfrm>
            <a:off x="4361" y="1488559"/>
            <a:ext cx="9144000" cy="4762224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080640" y="2028907"/>
            <a:ext cx="1240664" cy="1303727"/>
            <a:chOff x="1263141" y="1763957"/>
            <a:chExt cx="1240664" cy="1303727"/>
          </a:xfrm>
        </p:grpSpPr>
        <p:sp>
          <p:nvSpPr>
            <p:cNvPr id="6" name="object 9"/>
            <p:cNvSpPr/>
            <p:nvPr/>
          </p:nvSpPr>
          <p:spPr>
            <a:xfrm>
              <a:off x="1943100" y="1946529"/>
              <a:ext cx="560705" cy="951865"/>
            </a:xfrm>
            <a:custGeom>
              <a:avLst/>
              <a:gdLst/>
              <a:ahLst/>
              <a:cxnLst/>
              <a:rect l="l" t="t" r="r" b="b"/>
              <a:pathLst>
                <a:path w="560705" h="951864">
                  <a:moveTo>
                    <a:pt x="0" y="0"/>
                  </a:moveTo>
                  <a:lnTo>
                    <a:pt x="0" y="560451"/>
                  </a:lnTo>
                  <a:lnTo>
                    <a:pt x="401066" y="951865"/>
                  </a:lnTo>
                  <a:lnTo>
                    <a:pt x="431835" y="917676"/>
                  </a:lnTo>
                  <a:lnTo>
                    <a:pt x="459301" y="881693"/>
                  </a:lnTo>
                  <a:lnTo>
                    <a:pt x="483464" y="844119"/>
                  </a:lnTo>
                  <a:lnTo>
                    <a:pt x="504328" y="805158"/>
                  </a:lnTo>
                  <a:lnTo>
                    <a:pt x="521894" y="765014"/>
                  </a:lnTo>
                  <a:lnTo>
                    <a:pt x="536166" y="723890"/>
                  </a:lnTo>
                  <a:lnTo>
                    <a:pt x="547145" y="681990"/>
                  </a:lnTo>
                  <a:lnTo>
                    <a:pt x="554835" y="639518"/>
                  </a:lnTo>
                  <a:lnTo>
                    <a:pt x="559238" y="596677"/>
                  </a:lnTo>
                  <a:lnTo>
                    <a:pt x="560355" y="553672"/>
                  </a:lnTo>
                  <a:lnTo>
                    <a:pt x="558191" y="510706"/>
                  </a:lnTo>
                  <a:lnTo>
                    <a:pt x="552746" y="467982"/>
                  </a:lnTo>
                  <a:lnTo>
                    <a:pt x="544024" y="425705"/>
                  </a:lnTo>
                  <a:lnTo>
                    <a:pt x="532028" y="384079"/>
                  </a:lnTo>
                  <a:lnTo>
                    <a:pt x="516759" y="343306"/>
                  </a:lnTo>
                  <a:lnTo>
                    <a:pt x="498219" y="303591"/>
                  </a:lnTo>
                  <a:lnTo>
                    <a:pt x="476413" y="265138"/>
                  </a:lnTo>
                  <a:lnTo>
                    <a:pt x="451341" y="228150"/>
                  </a:lnTo>
                  <a:lnTo>
                    <a:pt x="423008" y="192831"/>
                  </a:lnTo>
                  <a:lnTo>
                    <a:pt x="391413" y="159385"/>
                  </a:lnTo>
                  <a:lnTo>
                    <a:pt x="358975" y="130109"/>
                  </a:lnTo>
                  <a:lnTo>
                    <a:pt x="324567" y="103599"/>
                  </a:lnTo>
                  <a:lnTo>
                    <a:pt x="288370" y="79928"/>
                  </a:lnTo>
                  <a:lnTo>
                    <a:pt x="250563" y="59170"/>
                  </a:lnTo>
                  <a:lnTo>
                    <a:pt x="211327" y="41401"/>
                  </a:lnTo>
                  <a:lnTo>
                    <a:pt x="170842" y="26696"/>
                  </a:lnTo>
                  <a:lnTo>
                    <a:pt x="129287" y="15128"/>
                  </a:lnTo>
                  <a:lnTo>
                    <a:pt x="86841" y="6773"/>
                  </a:lnTo>
                  <a:lnTo>
                    <a:pt x="43685" y="1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0"/>
            <p:cNvSpPr/>
            <p:nvPr/>
          </p:nvSpPr>
          <p:spPr>
            <a:xfrm>
              <a:off x="1445513" y="2506979"/>
              <a:ext cx="898525" cy="560705"/>
            </a:xfrm>
            <a:custGeom>
              <a:avLst/>
              <a:gdLst/>
              <a:ahLst/>
              <a:cxnLst/>
              <a:rect l="l" t="t" r="r" b="b"/>
              <a:pathLst>
                <a:path w="898525" h="560705">
                  <a:moveTo>
                    <a:pt x="497586" y="0"/>
                  </a:moveTo>
                  <a:lnTo>
                    <a:pt x="0" y="257810"/>
                  </a:lnTo>
                  <a:lnTo>
                    <a:pt x="22791" y="297767"/>
                  </a:lnTo>
                  <a:lnTo>
                    <a:pt x="48325" y="335150"/>
                  </a:lnTo>
                  <a:lnTo>
                    <a:pt x="76409" y="369898"/>
                  </a:lnTo>
                  <a:lnTo>
                    <a:pt x="106846" y="401947"/>
                  </a:lnTo>
                  <a:lnTo>
                    <a:pt x="139444" y="431238"/>
                  </a:lnTo>
                  <a:lnTo>
                    <a:pt x="174006" y="457708"/>
                  </a:lnTo>
                  <a:lnTo>
                    <a:pt x="210340" y="481295"/>
                  </a:lnTo>
                  <a:lnTo>
                    <a:pt x="248251" y="501938"/>
                  </a:lnTo>
                  <a:lnTo>
                    <a:pt x="287544" y="519576"/>
                  </a:lnTo>
                  <a:lnTo>
                    <a:pt x="328025" y="534146"/>
                  </a:lnTo>
                  <a:lnTo>
                    <a:pt x="369499" y="545587"/>
                  </a:lnTo>
                  <a:lnTo>
                    <a:pt x="411772" y="553837"/>
                  </a:lnTo>
                  <a:lnTo>
                    <a:pt x="454650" y="558836"/>
                  </a:lnTo>
                  <a:lnTo>
                    <a:pt x="497938" y="560520"/>
                  </a:lnTo>
                  <a:lnTo>
                    <a:pt x="541442" y="558829"/>
                  </a:lnTo>
                  <a:lnTo>
                    <a:pt x="584968" y="553701"/>
                  </a:lnTo>
                  <a:lnTo>
                    <a:pt x="628320" y="545074"/>
                  </a:lnTo>
                  <a:lnTo>
                    <a:pt x="671305" y="532887"/>
                  </a:lnTo>
                  <a:lnTo>
                    <a:pt x="713728" y="517078"/>
                  </a:lnTo>
                  <a:lnTo>
                    <a:pt x="755396" y="497586"/>
                  </a:lnTo>
                  <a:lnTo>
                    <a:pt x="788762" y="478801"/>
                  </a:lnTo>
                  <a:lnTo>
                    <a:pt x="820730" y="457830"/>
                  </a:lnTo>
                  <a:lnTo>
                    <a:pt x="851188" y="434747"/>
                  </a:lnTo>
                  <a:lnTo>
                    <a:pt x="880024" y="409625"/>
                  </a:lnTo>
                  <a:lnTo>
                    <a:pt x="898292" y="391781"/>
                  </a:lnTo>
                  <a:lnTo>
                    <a:pt x="4975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/>
            <p:cNvSpPr/>
            <p:nvPr/>
          </p:nvSpPr>
          <p:spPr>
            <a:xfrm>
              <a:off x="1382719" y="2189607"/>
              <a:ext cx="560705" cy="575310"/>
            </a:xfrm>
            <a:custGeom>
              <a:avLst/>
              <a:gdLst/>
              <a:ahLst/>
              <a:cxnLst/>
              <a:rect l="l" t="t" r="r" b="b"/>
              <a:pathLst>
                <a:path w="560705" h="575310">
                  <a:moveTo>
                    <a:pt x="98480" y="0"/>
                  </a:moveTo>
                  <a:lnTo>
                    <a:pt x="66459" y="52562"/>
                  </a:lnTo>
                  <a:lnTo>
                    <a:pt x="40673" y="107636"/>
                  </a:lnTo>
                  <a:lnTo>
                    <a:pt x="21155" y="164692"/>
                  </a:lnTo>
                  <a:lnTo>
                    <a:pt x="7939" y="223203"/>
                  </a:lnTo>
                  <a:lnTo>
                    <a:pt x="1056" y="282638"/>
                  </a:lnTo>
                  <a:lnTo>
                    <a:pt x="0" y="312537"/>
                  </a:lnTo>
                  <a:lnTo>
                    <a:pt x="539" y="342470"/>
                  </a:lnTo>
                  <a:lnTo>
                    <a:pt x="6422" y="402169"/>
                  </a:lnTo>
                  <a:lnTo>
                    <a:pt x="18737" y="461207"/>
                  </a:lnTo>
                  <a:lnTo>
                    <a:pt x="37516" y="519054"/>
                  </a:lnTo>
                  <a:lnTo>
                    <a:pt x="62793" y="575182"/>
                  </a:lnTo>
                  <a:lnTo>
                    <a:pt x="560379" y="317372"/>
                  </a:lnTo>
                  <a:lnTo>
                    <a:pt x="98480" y="0"/>
                  </a:lnTo>
                  <a:close/>
                </a:path>
              </a:pathLst>
            </a:custGeom>
            <a:solidFill>
              <a:srgbClr val="B3A2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2"/>
            <p:cNvSpPr/>
            <p:nvPr/>
          </p:nvSpPr>
          <p:spPr>
            <a:xfrm>
              <a:off x="1481200" y="2012950"/>
              <a:ext cx="462280" cy="494030"/>
            </a:xfrm>
            <a:custGeom>
              <a:avLst/>
              <a:gdLst/>
              <a:ahLst/>
              <a:cxnLst/>
              <a:rect l="l" t="t" r="r" b="b"/>
              <a:pathLst>
                <a:path w="462280" h="494030">
                  <a:moveTo>
                    <a:pt x="197231" y="0"/>
                  </a:moveTo>
                  <a:lnTo>
                    <a:pt x="162514" y="20248"/>
                  </a:lnTo>
                  <a:lnTo>
                    <a:pt x="129425" y="42862"/>
                  </a:lnTo>
                  <a:lnTo>
                    <a:pt x="98082" y="67739"/>
                  </a:lnTo>
                  <a:lnTo>
                    <a:pt x="68602" y="94777"/>
                  </a:lnTo>
                  <a:lnTo>
                    <a:pt x="41104" y="123872"/>
                  </a:lnTo>
                  <a:lnTo>
                    <a:pt x="15706" y="154922"/>
                  </a:lnTo>
                  <a:lnTo>
                    <a:pt x="0" y="176657"/>
                  </a:lnTo>
                  <a:lnTo>
                    <a:pt x="461899" y="494029"/>
                  </a:lnTo>
                  <a:lnTo>
                    <a:pt x="19723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3"/>
            <p:cNvSpPr/>
            <p:nvPr/>
          </p:nvSpPr>
          <p:spPr>
            <a:xfrm>
              <a:off x="1687720" y="1951482"/>
              <a:ext cx="255904" cy="555625"/>
            </a:xfrm>
            <a:custGeom>
              <a:avLst/>
              <a:gdLst/>
              <a:ahLst/>
              <a:cxnLst/>
              <a:rect l="l" t="t" r="r" b="b"/>
              <a:pathLst>
                <a:path w="255905" h="555625">
                  <a:moveTo>
                    <a:pt x="181973" y="0"/>
                  </a:moveTo>
                  <a:lnTo>
                    <a:pt x="144147" y="6280"/>
                  </a:lnTo>
                  <a:lnTo>
                    <a:pt x="106912" y="15123"/>
                  </a:lnTo>
                  <a:lnTo>
                    <a:pt x="70393" y="26486"/>
                  </a:lnTo>
                  <a:lnTo>
                    <a:pt x="34714" y="40328"/>
                  </a:lnTo>
                  <a:lnTo>
                    <a:pt x="0" y="56607"/>
                  </a:lnTo>
                  <a:lnTo>
                    <a:pt x="255379" y="555497"/>
                  </a:lnTo>
                  <a:lnTo>
                    <a:pt x="181973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4"/>
            <p:cNvSpPr/>
            <p:nvPr/>
          </p:nvSpPr>
          <p:spPr>
            <a:xfrm>
              <a:off x="1879677" y="1946529"/>
              <a:ext cx="63500" cy="560705"/>
            </a:xfrm>
            <a:custGeom>
              <a:avLst/>
              <a:gdLst/>
              <a:ahLst/>
              <a:cxnLst/>
              <a:rect l="l" t="t" r="r" b="b"/>
              <a:pathLst>
                <a:path w="63500" h="560705">
                  <a:moveTo>
                    <a:pt x="63422" y="0"/>
                  </a:moveTo>
                  <a:lnTo>
                    <a:pt x="25311" y="1328"/>
                  </a:lnTo>
                  <a:lnTo>
                    <a:pt x="0" y="3689"/>
                  </a:lnTo>
                  <a:lnTo>
                    <a:pt x="63422" y="560451"/>
                  </a:lnTo>
                  <a:lnTo>
                    <a:pt x="634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/>
            <p:cNvSpPr/>
            <p:nvPr/>
          </p:nvSpPr>
          <p:spPr>
            <a:xfrm>
              <a:off x="1906523" y="1882139"/>
              <a:ext cx="59690" cy="66040"/>
            </a:xfrm>
            <a:custGeom>
              <a:avLst/>
              <a:gdLst/>
              <a:ahLst/>
              <a:cxnLst/>
              <a:rect l="l" t="t" r="r" b="b"/>
              <a:pathLst>
                <a:path w="59689" h="66039">
                  <a:moveTo>
                    <a:pt x="0" y="65532"/>
                  </a:moveTo>
                  <a:lnTo>
                    <a:pt x="3048" y="0"/>
                  </a:lnTo>
                  <a:lnTo>
                    <a:pt x="59436" y="0"/>
                  </a:lnTo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6"/>
            <p:cNvSpPr txBox="1"/>
            <p:nvPr/>
          </p:nvSpPr>
          <p:spPr>
            <a:xfrm>
              <a:off x="2064257" y="2306882"/>
              <a:ext cx="34861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1017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14" name="object 17"/>
            <p:cNvSpPr txBox="1"/>
            <p:nvPr/>
          </p:nvSpPr>
          <p:spPr>
            <a:xfrm>
              <a:off x="1730120" y="2831138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820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15" name="object 18"/>
            <p:cNvSpPr txBox="1"/>
            <p:nvPr/>
          </p:nvSpPr>
          <p:spPr>
            <a:xfrm>
              <a:off x="1425066" y="2421184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468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16" name="object 19"/>
            <p:cNvSpPr txBox="1"/>
            <p:nvPr/>
          </p:nvSpPr>
          <p:spPr>
            <a:xfrm>
              <a:off x="1263141" y="1925882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207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17" name="object 20"/>
            <p:cNvSpPr txBox="1"/>
            <p:nvPr/>
          </p:nvSpPr>
          <p:spPr>
            <a:xfrm>
              <a:off x="1539366" y="1792407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156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18" name="object 21"/>
            <p:cNvSpPr txBox="1"/>
            <p:nvPr/>
          </p:nvSpPr>
          <p:spPr>
            <a:xfrm>
              <a:off x="1968754" y="1763957"/>
              <a:ext cx="1873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57</a:t>
              </a:r>
              <a:endParaRPr sz="1000" dirty="0">
                <a:latin typeface="Tahoma"/>
                <a:cs typeface="Tahoma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577266" y="4391413"/>
            <a:ext cx="450469" cy="401066"/>
            <a:chOff x="3064891" y="4287773"/>
            <a:chExt cx="450469" cy="401066"/>
          </a:xfrm>
        </p:grpSpPr>
        <p:sp>
          <p:nvSpPr>
            <p:cNvPr id="19" name="object 22"/>
            <p:cNvSpPr/>
            <p:nvPr/>
          </p:nvSpPr>
          <p:spPr>
            <a:xfrm>
              <a:off x="3314700" y="4288154"/>
              <a:ext cx="200660" cy="392430"/>
            </a:xfrm>
            <a:custGeom>
              <a:avLst/>
              <a:gdLst/>
              <a:ahLst/>
              <a:cxnLst/>
              <a:rect l="l" t="t" r="r" b="b"/>
              <a:pathLst>
                <a:path w="200660" h="392429">
                  <a:moveTo>
                    <a:pt x="12393" y="0"/>
                  </a:moveTo>
                  <a:lnTo>
                    <a:pt x="0" y="200025"/>
                  </a:lnTo>
                  <a:lnTo>
                    <a:pt x="56896" y="392176"/>
                  </a:lnTo>
                  <a:lnTo>
                    <a:pt x="72455" y="386862"/>
                  </a:lnTo>
                  <a:lnTo>
                    <a:pt x="114695" y="364361"/>
                  </a:lnTo>
                  <a:lnTo>
                    <a:pt x="149541" y="333366"/>
                  </a:lnTo>
                  <a:lnTo>
                    <a:pt x="176053" y="295608"/>
                  </a:lnTo>
                  <a:lnTo>
                    <a:pt x="193290" y="252818"/>
                  </a:lnTo>
                  <a:lnTo>
                    <a:pt x="200310" y="206727"/>
                  </a:lnTo>
                  <a:lnTo>
                    <a:pt x="200217" y="190929"/>
                  </a:lnTo>
                  <a:lnTo>
                    <a:pt x="192150" y="143129"/>
                  </a:lnTo>
                  <a:lnTo>
                    <a:pt x="176275" y="104722"/>
                  </a:lnTo>
                  <a:lnTo>
                    <a:pt x="153413" y="71118"/>
                  </a:lnTo>
                  <a:lnTo>
                    <a:pt x="124579" y="43079"/>
                  </a:lnTo>
                  <a:lnTo>
                    <a:pt x="90788" y="21371"/>
                  </a:lnTo>
                  <a:lnTo>
                    <a:pt x="53055" y="6757"/>
                  </a:lnTo>
                  <a:lnTo>
                    <a:pt x="12393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3"/>
            <p:cNvSpPr/>
            <p:nvPr/>
          </p:nvSpPr>
          <p:spPr>
            <a:xfrm>
              <a:off x="3134867" y="4488179"/>
              <a:ext cx="236854" cy="200660"/>
            </a:xfrm>
            <a:custGeom>
              <a:avLst/>
              <a:gdLst/>
              <a:ahLst/>
              <a:cxnLst/>
              <a:rect l="l" t="t" r="r" b="b"/>
              <a:pathLst>
                <a:path w="236854" h="200660">
                  <a:moveTo>
                    <a:pt x="179831" y="0"/>
                  </a:moveTo>
                  <a:lnTo>
                    <a:pt x="0" y="88138"/>
                  </a:lnTo>
                  <a:lnTo>
                    <a:pt x="6859" y="100969"/>
                  </a:lnTo>
                  <a:lnTo>
                    <a:pt x="14528" y="113122"/>
                  </a:lnTo>
                  <a:lnTo>
                    <a:pt x="41917" y="145305"/>
                  </a:lnTo>
                  <a:lnTo>
                    <a:pt x="74879" y="170635"/>
                  </a:lnTo>
                  <a:lnTo>
                    <a:pt x="112126" y="188547"/>
                  </a:lnTo>
                  <a:lnTo>
                    <a:pt x="152374" y="198479"/>
                  </a:lnTo>
                  <a:lnTo>
                    <a:pt x="180238" y="200389"/>
                  </a:lnTo>
                  <a:lnTo>
                    <a:pt x="194336" y="199868"/>
                  </a:lnTo>
                  <a:lnTo>
                    <a:pt x="208483" y="198335"/>
                  </a:lnTo>
                  <a:lnTo>
                    <a:pt x="222629" y="195770"/>
                  </a:lnTo>
                  <a:lnTo>
                    <a:pt x="236728" y="192151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4"/>
            <p:cNvSpPr/>
            <p:nvPr/>
          </p:nvSpPr>
          <p:spPr>
            <a:xfrm>
              <a:off x="3117976" y="4488179"/>
              <a:ext cx="196850" cy="86360"/>
            </a:xfrm>
            <a:custGeom>
              <a:avLst/>
              <a:gdLst/>
              <a:ahLst/>
              <a:cxnLst/>
              <a:rect l="l" t="t" r="r" b="b"/>
              <a:pathLst>
                <a:path w="196850" h="86360">
                  <a:moveTo>
                    <a:pt x="196723" y="0"/>
                  </a:moveTo>
                  <a:lnTo>
                    <a:pt x="0" y="37719"/>
                  </a:lnTo>
                  <a:lnTo>
                    <a:pt x="2775" y="50164"/>
                  </a:lnTo>
                  <a:lnTo>
                    <a:pt x="6356" y="62372"/>
                  </a:lnTo>
                  <a:lnTo>
                    <a:pt x="10721" y="74321"/>
                  </a:lnTo>
                  <a:lnTo>
                    <a:pt x="15849" y="85990"/>
                  </a:lnTo>
                  <a:lnTo>
                    <a:pt x="196723" y="0"/>
                  </a:lnTo>
                  <a:close/>
                </a:path>
              </a:pathLst>
            </a:custGeom>
            <a:solidFill>
              <a:srgbClr val="B3A2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5"/>
            <p:cNvSpPr/>
            <p:nvPr/>
          </p:nvSpPr>
          <p:spPr>
            <a:xfrm>
              <a:off x="3116326" y="4488179"/>
              <a:ext cx="198755" cy="38100"/>
            </a:xfrm>
            <a:custGeom>
              <a:avLst/>
              <a:gdLst/>
              <a:ahLst/>
              <a:cxnLst/>
              <a:rect l="l" t="t" r="r" b="b"/>
              <a:pathLst>
                <a:path w="198754" h="38100">
                  <a:moveTo>
                    <a:pt x="198374" y="0"/>
                  </a:moveTo>
                  <a:lnTo>
                    <a:pt x="0" y="28321"/>
                  </a:lnTo>
                  <a:lnTo>
                    <a:pt x="1650" y="37719"/>
                  </a:lnTo>
                  <a:lnTo>
                    <a:pt x="19837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6"/>
            <p:cNvSpPr/>
            <p:nvPr/>
          </p:nvSpPr>
          <p:spPr>
            <a:xfrm>
              <a:off x="3114348" y="4290059"/>
              <a:ext cx="200660" cy="226695"/>
            </a:xfrm>
            <a:custGeom>
              <a:avLst/>
              <a:gdLst/>
              <a:ahLst/>
              <a:cxnLst/>
              <a:rect l="l" t="t" r="r" b="b"/>
              <a:pathLst>
                <a:path w="200660" h="226695">
                  <a:moveTo>
                    <a:pt x="170887" y="0"/>
                  </a:moveTo>
                  <a:lnTo>
                    <a:pt x="124309" y="12741"/>
                  </a:lnTo>
                  <a:lnTo>
                    <a:pt x="83420" y="35405"/>
                  </a:lnTo>
                  <a:lnTo>
                    <a:pt x="49382" y="66430"/>
                  </a:lnTo>
                  <a:lnTo>
                    <a:pt x="23358" y="104250"/>
                  </a:lnTo>
                  <a:lnTo>
                    <a:pt x="6509" y="147304"/>
                  </a:lnTo>
                  <a:lnTo>
                    <a:pt x="0" y="194026"/>
                  </a:lnTo>
                  <a:lnTo>
                    <a:pt x="328" y="210145"/>
                  </a:lnTo>
                  <a:lnTo>
                    <a:pt x="1977" y="226440"/>
                  </a:lnTo>
                  <a:lnTo>
                    <a:pt x="200351" y="198119"/>
                  </a:lnTo>
                  <a:lnTo>
                    <a:pt x="170887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7"/>
            <p:cNvSpPr/>
            <p:nvPr/>
          </p:nvSpPr>
          <p:spPr>
            <a:xfrm>
              <a:off x="3289358" y="4287773"/>
              <a:ext cx="25400" cy="200660"/>
            </a:xfrm>
            <a:custGeom>
              <a:avLst/>
              <a:gdLst/>
              <a:ahLst/>
              <a:cxnLst/>
              <a:rect l="l" t="t" r="r" b="b"/>
              <a:pathLst>
                <a:path w="25400" h="200660">
                  <a:moveTo>
                    <a:pt x="25341" y="0"/>
                  </a:moveTo>
                  <a:lnTo>
                    <a:pt x="12630" y="422"/>
                  </a:lnTo>
                  <a:lnTo>
                    <a:pt x="0" y="1688"/>
                  </a:lnTo>
                  <a:lnTo>
                    <a:pt x="25341" y="200406"/>
                  </a:lnTo>
                  <a:lnTo>
                    <a:pt x="2534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8"/>
            <p:cNvSpPr txBox="1"/>
            <p:nvPr/>
          </p:nvSpPr>
          <p:spPr>
            <a:xfrm>
              <a:off x="3417823" y="4442514"/>
              <a:ext cx="4826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302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3227323" y="4594914"/>
              <a:ext cx="4826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149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27" name="object 30"/>
            <p:cNvSpPr txBox="1"/>
            <p:nvPr/>
          </p:nvSpPr>
          <p:spPr>
            <a:xfrm>
              <a:off x="3149854" y="4518714"/>
              <a:ext cx="4064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28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28" name="object 31"/>
            <p:cNvSpPr txBox="1"/>
            <p:nvPr/>
          </p:nvSpPr>
          <p:spPr>
            <a:xfrm>
              <a:off x="3064891" y="4509316"/>
              <a:ext cx="33655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00" b="1" spc="-5" dirty="0">
                  <a:latin typeface="Tahoma"/>
                  <a:cs typeface="Tahoma"/>
                </a:rPr>
                <a:t>5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29" name="object 32"/>
            <p:cNvSpPr txBox="1"/>
            <p:nvPr/>
          </p:nvSpPr>
          <p:spPr>
            <a:xfrm>
              <a:off x="3170047" y="4385237"/>
              <a:ext cx="4826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166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30" name="object 33"/>
            <p:cNvSpPr txBox="1"/>
            <p:nvPr/>
          </p:nvSpPr>
          <p:spPr>
            <a:xfrm>
              <a:off x="3283458" y="4328214"/>
              <a:ext cx="4064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16</a:t>
              </a:r>
              <a:endParaRPr sz="100" dirty="0">
                <a:latin typeface="Tahoma"/>
                <a:cs typeface="Tahoma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644387" y="1743003"/>
            <a:ext cx="1394841" cy="1423108"/>
            <a:chOff x="5398389" y="1244019"/>
            <a:chExt cx="1394841" cy="1423108"/>
          </a:xfrm>
        </p:grpSpPr>
        <p:sp>
          <p:nvSpPr>
            <p:cNvPr id="31" name="object 34"/>
            <p:cNvSpPr/>
            <p:nvPr/>
          </p:nvSpPr>
          <p:spPr>
            <a:xfrm>
              <a:off x="6172200" y="1426359"/>
              <a:ext cx="621030" cy="814069"/>
            </a:xfrm>
            <a:custGeom>
              <a:avLst/>
              <a:gdLst/>
              <a:ahLst/>
              <a:cxnLst/>
              <a:rect l="l" t="t" r="r" b="b"/>
              <a:pathLst>
                <a:path w="621029" h="814069">
                  <a:moveTo>
                    <a:pt x="5274" y="0"/>
                  </a:moveTo>
                  <a:lnTo>
                    <a:pt x="0" y="620372"/>
                  </a:lnTo>
                  <a:lnTo>
                    <a:pt x="589533" y="813666"/>
                  </a:lnTo>
                  <a:lnTo>
                    <a:pt x="603440" y="764687"/>
                  </a:lnTo>
                  <a:lnTo>
                    <a:pt x="613185" y="715534"/>
                  </a:lnTo>
                  <a:lnTo>
                    <a:pt x="618870" y="666409"/>
                  </a:lnTo>
                  <a:lnTo>
                    <a:pt x="620599" y="617513"/>
                  </a:lnTo>
                  <a:lnTo>
                    <a:pt x="618472" y="569048"/>
                  </a:lnTo>
                  <a:lnTo>
                    <a:pt x="612591" y="521216"/>
                  </a:lnTo>
                  <a:lnTo>
                    <a:pt x="603060" y="474217"/>
                  </a:lnTo>
                  <a:lnTo>
                    <a:pt x="589979" y="428255"/>
                  </a:lnTo>
                  <a:lnTo>
                    <a:pt x="573450" y="383529"/>
                  </a:lnTo>
                  <a:lnTo>
                    <a:pt x="553577" y="340242"/>
                  </a:lnTo>
                  <a:lnTo>
                    <a:pt x="530460" y="298595"/>
                  </a:lnTo>
                  <a:lnTo>
                    <a:pt x="504202" y="258790"/>
                  </a:lnTo>
                  <a:lnTo>
                    <a:pt x="474904" y="221028"/>
                  </a:lnTo>
                  <a:lnTo>
                    <a:pt x="442670" y="185511"/>
                  </a:lnTo>
                  <a:lnTo>
                    <a:pt x="407600" y="152441"/>
                  </a:lnTo>
                  <a:lnTo>
                    <a:pt x="369797" y="122018"/>
                  </a:lnTo>
                  <a:lnTo>
                    <a:pt x="329363" y="94445"/>
                  </a:lnTo>
                  <a:lnTo>
                    <a:pt x="286400" y="69923"/>
                  </a:lnTo>
                  <a:lnTo>
                    <a:pt x="241009" y="48653"/>
                  </a:lnTo>
                  <a:lnTo>
                    <a:pt x="193294" y="30838"/>
                  </a:lnTo>
                  <a:lnTo>
                    <a:pt x="156568" y="20042"/>
                  </a:lnTo>
                  <a:lnTo>
                    <a:pt x="119291" y="11543"/>
                  </a:lnTo>
                  <a:lnTo>
                    <a:pt x="81575" y="5358"/>
                  </a:lnTo>
                  <a:lnTo>
                    <a:pt x="43531" y="1505"/>
                  </a:lnTo>
                  <a:lnTo>
                    <a:pt x="5274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5"/>
            <p:cNvSpPr/>
            <p:nvPr/>
          </p:nvSpPr>
          <p:spPr>
            <a:xfrm>
              <a:off x="5711063" y="2046732"/>
              <a:ext cx="1050925" cy="620395"/>
            </a:xfrm>
            <a:custGeom>
              <a:avLst/>
              <a:gdLst/>
              <a:ahLst/>
              <a:cxnLst/>
              <a:rect l="l" t="t" r="r" b="b"/>
              <a:pathLst>
                <a:path w="1050925" h="620394">
                  <a:moveTo>
                    <a:pt x="461137" y="0"/>
                  </a:moveTo>
                  <a:lnTo>
                    <a:pt x="0" y="415035"/>
                  </a:lnTo>
                  <a:lnTo>
                    <a:pt x="35570" y="451474"/>
                  </a:lnTo>
                  <a:lnTo>
                    <a:pt x="73361" y="484392"/>
                  </a:lnTo>
                  <a:lnTo>
                    <a:pt x="113147" y="513777"/>
                  </a:lnTo>
                  <a:lnTo>
                    <a:pt x="154703" y="539616"/>
                  </a:lnTo>
                  <a:lnTo>
                    <a:pt x="197802" y="561899"/>
                  </a:lnTo>
                  <a:lnTo>
                    <a:pt x="242219" y="580613"/>
                  </a:lnTo>
                  <a:lnTo>
                    <a:pt x="287730" y="595745"/>
                  </a:lnTo>
                  <a:lnTo>
                    <a:pt x="334107" y="607285"/>
                  </a:lnTo>
                  <a:lnTo>
                    <a:pt x="381126" y="615220"/>
                  </a:lnTo>
                  <a:lnTo>
                    <a:pt x="428561" y="619537"/>
                  </a:lnTo>
                  <a:lnTo>
                    <a:pt x="476187" y="620226"/>
                  </a:lnTo>
                  <a:lnTo>
                    <a:pt x="523777" y="617273"/>
                  </a:lnTo>
                  <a:lnTo>
                    <a:pt x="571107" y="610668"/>
                  </a:lnTo>
                  <a:lnTo>
                    <a:pt x="617951" y="600397"/>
                  </a:lnTo>
                  <a:lnTo>
                    <a:pt x="664083" y="586450"/>
                  </a:lnTo>
                  <a:lnTo>
                    <a:pt x="709277" y="568813"/>
                  </a:lnTo>
                  <a:lnTo>
                    <a:pt x="753309" y="547476"/>
                  </a:lnTo>
                  <a:lnTo>
                    <a:pt x="795953" y="522425"/>
                  </a:lnTo>
                  <a:lnTo>
                    <a:pt x="836982" y="493649"/>
                  </a:lnTo>
                  <a:lnTo>
                    <a:pt x="876172" y="461137"/>
                  </a:lnTo>
                  <a:lnTo>
                    <a:pt x="911013" y="427197"/>
                  </a:lnTo>
                  <a:lnTo>
                    <a:pt x="942988" y="390769"/>
                  </a:lnTo>
                  <a:lnTo>
                    <a:pt x="971972" y="352036"/>
                  </a:lnTo>
                  <a:lnTo>
                    <a:pt x="997843" y="311184"/>
                  </a:lnTo>
                  <a:lnTo>
                    <a:pt x="1020476" y="268398"/>
                  </a:lnTo>
                  <a:lnTo>
                    <a:pt x="1039750" y="223863"/>
                  </a:lnTo>
                  <a:lnTo>
                    <a:pt x="1050670" y="193293"/>
                  </a:lnTo>
                  <a:lnTo>
                    <a:pt x="4611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6"/>
            <p:cNvSpPr/>
            <p:nvPr/>
          </p:nvSpPr>
          <p:spPr>
            <a:xfrm>
              <a:off x="5551886" y="1818767"/>
              <a:ext cx="620395" cy="643255"/>
            </a:xfrm>
            <a:custGeom>
              <a:avLst/>
              <a:gdLst/>
              <a:ahLst/>
              <a:cxnLst/>
              <a:rect l="l" t="t" r="r" b="b"/>
              <a:pathLst>
                <a:path w="620395" h="643255">
                  <a:moveTo>
                    <a:pt x="43352" y="0"/>
                  </a:moveTo>
                  <a:lnTo>
                    <a:pt x="21327" y="66483"/>
                  </a:lnTo>
                  <a:lnTo>
                    <a:pt x="7069" y="134147"/>
                  </a:lnTo>
                  <a:lnTo>
                    <a:pt x="465" y="202368"/>
                  </a:lnTo>
                  <a:lnTo>
                    <a:pt x="0" y="236491"/>
                  </a:lnTo>
                  <a:lnTo>
                    <a:pt x="1405" y="270520"/>
                  </a:lnTo>
                  <a:lnTo>
                    <a:pt x="9776" y="337978"/>
                  </a:lnTo>
                  <a:lnTo>
                    <a:pt x="25466" y="404119"/>
                  </a:lnTo>
                  <a:lnTo>
                    <a:pt x="48363" y="468316"/>
                  </a:lnTo>
                  <a:lnTo>
                    <a:pt x="78355" y="529945"/>
                  </a:lnTo>
                  <a:lnTo>
                    <a:pt x="115330" y="588382"/>
                  </a:lnTo>
                  <a:lnTo>
                    <a:pt x="159176" y="643001"/>
                  </a:lnTo>
                  <a:lnTo>
                    <a:pt x="620313" y="227965"/>
                  </a:lnTo>
                  <a:lnTo>
                    <a:pt x="43352" y="0"/>
                  </a:lnTo>
                  <a:close/>
                </a:path>
              </a:pathLst>
            </a:custGeom>
            <a:solidFill>
              <a:srgbClr val="B3A2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7"/>
            <p:cNvSpPr/>
            <p:nvPr/>
          </p:nvSpPr>
          <p:spPr>
            <a:xfrm>
              <a:off x="5595239" y="1542541"/>
              <a:ext cx="577215" cy="504190"/>
            </a:xfrm>
            <a:custGeom>
              <a:avLst/>
              <a:gdLst/>
              <a:ahLst/>
              <a:cxnLst/>
              <a:rect l="l" t="t" r="r" b="b"/>
              <a:pathLst>
                <a:path w="577214" h="504189">
                  <a:moveTo>
                    <a:pt x="215519" y="0"/>
                  </a:moveTo>
                  <a:lnTo>
                    <a:pt x="173435" y="33005"/>
                  </a:lnTo>
                  <a:lnTo>
                    <a:pt x="134514" y="69345"/>
                  </a:lnTo>
                  <a:lnTo>
                    <a:pt x="98937" y="108789"/>
                  </a:lnTo>
                  <a:lnTo>
                    <a:pt x="66883" y="151104"/>
                  </a:lnTo>
                  <a:lnTo>
                    <a:pt x="38532" y="196060"/>
                  </a:lnTo>
                  <a:lnTo>
                    <a:pt x="14065" y="243424"/>
                  </a:lnTo>
                  <a:lnTo>
                    <a:pt x="0" y="276225"/>
                  </a:lnTo>
                  <a:lnTo>
                    <a:pt x="576961" y="504190"/>
                  </a:lnTo>
                  <a:lnTo>
                    <a:pt x="21551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8"/>
            <p:cNvSpPr/>
            <p:nvPr/>
          </p:nvSpPr>
          <p:spPr>
            <a:xfrm>
              <a:off x="5819720" y="1440307"/>
              <a:ext cx="353060" cy="606425"/>
            </a:xfrm>
            <a:custGeom>
              <a:avLst/>
              <a:gdLst/>
              <a:ahLst/>
              <a:cxnLst/>
              <a:rect l="l" t="t" r="r" b="b"/>
              <a:pathLst>
                <a:path w="353060" h="606425">
                  <a:moveTo>
                    <a:pt x="221542" y="0"/>
                  </a:moveTo>
                  <a:lnTo>
                    <a:pt x="184223" y="9266"/>
                  </a:lnTo>
                  <a:lnTo>
                    <a:pt x="147634" y="20801"/>
                  </a:lnTo>
                  <a:lnTo>
                    <a:pt x="111875" y="34561"/>
                  </a:lnTo>
                  <a:lnTo>
                    <a:pt x="77050" y="50500"/>
                  </a:lnTo>
                  <a:lnTo>
                    <a:pt x="43262" y="68574"/>
                  </a:lnTo>
                  <a:lnTo>
                    <a:pt x="10612" y="88739"/>
                  </a:lnTo>
                  <a:lnTo>
                    <a:pt x="0" y="95917"/>
                  </a:lnTo>
                  <a:lnTo>
                    <a:pt x="352479" y="606425"/>
                  </a:lnTo>
                  <a:lnTo>
                    <a:pt x="221542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9"/>
            <p:cNvSpPr/>
            <p:nvPr/>
          </p:nvSpPr>
          <p:spPr>
            <a:xfrm>
              <a:off x="6045856" y="1426336"/>
              <a:ext cx="126364" cy="620395"/>
            </a:xfrm>
            <a:custGeom>
              <a:avLst/>
              <a:gdLst/>
              <a:ahLst/>
              <a:cxnLst/>
              <a:rect l="l" t="t" r="r" b="b"/>
              <a:pathLst>
                <a:path w="126364" h="620394">
                  <a:moveTo>
                    <a:pt x="126343" y="0"/>
                  </a:moveTo>
                  <a:lnTo>
                    <a:pt x="88167" y="1177"/>
                  </a:lnTo>
                  <a:lnTo>
                    <a:pt x="50192" y="4695"/>
                  </a:lnTo>
                  <a:lnTo>
                    <a:pt x="12492" y="10538"/>
                  </a:lnTo>
                  <a:lnTo>
                    <a:pt x="0" y="12998"/>
                  </a:lnTo>
                  <a:lnTo>
                    <a:pt x="126343" y="620395"/>
                  </a:lnTo>
                  <a:lnTo>
                    <a:pt x="12634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40"/>
            <p:cNvSpPr txBox="1"/>
            <p:nvPr/>
          </p:nvSpPr>
          <p:spPr>
            <a:xfrm>
              <a:off x="6389370" y="1739573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880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38" name="object 41"/>
            <p:cNvSpPr txBox="1"/>
            <p:nvPr/>
          </p:nvSpPr>
          <p:spPr>
            <a:xfrm>
              <a:off x="6150990" y="2406450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975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39" name="object 42"/>
            <p:cNvSpPr txBox="1"/>
            <p:nvPr/>
          </p:nvSpPr>
          <p:spPr>
            <a:xfrm>
              <a:off x="5598667" y="2044373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517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40" name="object 43"/>
            <p:cNvSpPr txBox="1"/>
            <p:nvPr/>
          </p:nvSpPr>
          <p:spPr>
            <a:xfrm>
              <a:off x="5398389" y="1501194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267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41" name="object 44"/>
            <p:cNvSpPr txBox="1"/>
            <p:nvPr/>
          </p:nvSpPr>
          <p:spPr>
            <a:xfrm>
              <a:off x="5693790" y="1244019"/>
              <a:ext cx="472440" cy="1905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191</a:t>
              </a:r>
              <a:r>
                <a:rPr sz="1000" b="1" spc="40" dirty="0">
                  <a:latin typeface="Tahoma"/>
                  <a:cs typeface="Tahoma"/>
                </a:rPr>
                <a:t> </a:t>
              </a:r>
              <a:r>
                <a:rPr sz="1500" b="1" spc="-15" baseline="16666" dirty="0">
                  <a:latin typeface="Tahoma"/>
                  <a:cs typeface="Tahoma"/>
                </a:rPr>
                <a:t>99</a:t>
              </a:r>
              <a:endParaRPr sz="1500" baseline="16666" dirty="0">
                <a:latin typeface="Tahoma"/>
                <a:cs typeface="Tahoma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462737" y="3186235"/>
            <a:ext cx="440601" cy="537029"/>
            <a:chOff x="6104344" y="3118412"/>
            <a:chExt cx="440601" cy="537029"/>
          </a:xfrm>
        </p:grpSpPr>
        <p:sp>
          <p:nvSpPr>
            <p:cNvPr id="42" name="object 45"/>
            <p:cNvSpPr/>
            <p:nvPr/>
          </p:nvSpPr>
          <p:spPr>
            <a:xfrm>
              <a:off x="6324600" y="3214751"/>
              <a:ext cx="220345" cy="440690"/>
            </a:xfrm>
            <a:custGeom>
              <a:avLst/>
              <a:gdLst/>
              <a:ahLst/>
              <a:cxnLst/>
              <a:rect l="l" t="t" r="r" b="b"/>
              <a:pathLst>
                <a:path w="220345" h="440689">
                  <a:moveTo>
                    <a:pt x="0" y="0"/>
                  </a:moveTo>
                  <a:lnTo>
                    <a:pt x="0" y="220345"/>
                  </a:lnTo>
                  <a:lnTo>
                    <a:pt x="9271" y="440436"/>
                  </a:lnTo>
                  <a:lnTo>
                    <a:pt x="61933" y="431823"/>
                  </a:lnTo>
                  <a:lnTo>
                    <a:pt x="109446" y="411624"/>
                  </a:lnTo>
                  <a:lnTo>
                    <a:pt x="150347" y="381434"/>
                  </a:lnTo>
                  <a:lnTo>
                    <a:pt x="183171" y="342851"/>
                  </a:lnTo>
                  <a:lnTo>
                    <a:pt x="206456" y="297471"/>
                  </a:lnTo>
                  <a:lnTo>
                    <a:pt x="218738" y="246892"/>
                  </a:lnTo>
                  <a:lnTo>
                    <a:pt x="220134" y="229154"/>
                  </a:lnTo>
                  <a:lnTo>
                    <a:pt x="220091" y="211074"/>
                  </a:lnTo>
                  <a:lnTo>
                    <a:pt x="211886" y="159892"/>
                  </a:lnTo>
                  <a:lnTo>
                    <a:pt x="192689" y="113451"/>
                  </a:lnTo>
                  <a:lnTo>
                    <a:pt x="163938" y="73133"/>
                  </a:lnTo>
                  <a:lnTo>
                    <a:pt x="127069" y="40318"/>
                  </a:lnTo>
                  <a:lnTo>
                    <a:pt x="83520" y="16388"/>
                  </a:lnTo>
                  <a:lnTo>
                    <a:pt x="34729" y="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6"/>
            <p:cNvSpPr/>
            <p:nvPr/>
          </p:nvSpPr>
          <p:spPr>
            <a:xfrm>
              <a:off x="6104344" y="3216529"/>
              <a:ext cx="229870" cy="438784"/>
            </a:xfrm>
            <a:custGeom>
              <a:avLst/>
              <a:gdLst/>
              <a:ahLst/>
              <a:cxnLst/>
              <a:rect l="l" t="t" r="r" b="b"/>
              <a:pathLst>
                <a:path w="229870" h="438785">
                  <a:moveTo>
                    <a:pt x="192188" y="0"/>
                  </a:moveTo>
                  <a:lnTo>
                    <a:pt x="140500" y="13090"/>
                  </a:lnTo>
                  <a:lnTo>
                    <a:pt x="94905" y="37278"/>
                  </a:lnTo>
                  <a:lnTo>
                    <a:pt x="56731" y="70853"/>
                  </a:lnTo>
                  <a:lnTo>
                    <a:pt x="27303" y="112105"/>
                  </a:lnTo>
                  <a:lnTo>
                    <a:pt x="7951" y="159323"/>
                  </a:lnTo>
                  <a:lnTo>
                    <a:pt x="0" y="210797"/>
                  </a:lnTo>
                  <a:lnTo>
                    <a:pt x="112" y="228606"/>
                  </a:lnTo>
                  <a:lnTo>
                    <a:pt x="8530" y="279703"/>
                  </a:lnTo>
                  <a:lnTo>
                    <a:pt x="27376" y="325179"/>
                  </a:lnTo>
                  <a:lnTo>
                    <a:pt x="55278" y="364646"/>
                  </a:lnTo>
                  <a:lnTo>
                    <a:pt x="90841" y="396915"/>
                  </a:lnTo>
                  <a:lnTo>
                    <a:pt x="132667" y="420799"/>
                  </a:lnTo>
                  <a:lnTo>
                    <a:pt x="179361" y="435109"/>
                  </a:lnTo>
                  <a:lnTo>
                    <a:pt x="212505" y="438744"/>
                  </a:lnTo>
                  <a:lnTo>
                    <a:pt x="229526" y="438658"/>
                  </a:lnTo>
                  <a:lnTo>
                    <a:pt x="220255" y="218567"/>
                  </a:lnTo>
                  <a:lnTo>
                    <a:pt x="1921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7"/>
            <p:cNvSpPr/>
            <p:nvPr/>
          </p:nvSpPr>
          <p:spPr>
            <a:xfrm>
              <a:off x="6296533" y="3215004"/>
              <a:ext cx="28575" cy="220345"/>
            </a:xfrm>
            <a:custGeom>
              <a:avLst/>
              <a:gdLst/>
              <a:ahLst/>
              <a:cxnLst/>
              <a:rect l="l" t="t" r="r" b="b"/>
              <a:pathLst>
                <a:path w="28575" h="220345">
                  <a:moveTo>
                    <a:pt x="17906" y="0"/>
                  </a:moveTo>
                  <a:lnTo>
                    <a:pt x="11937" y="254"/>
                  </a:lnTo>
                  <a:lnTo>
                    <a:pt x="5968" y="762"/>
                  </a:lnTo>
                  <a:lnTo>
                    <a:pt x="0" y="1524"/>
                  </a:lnTo>
                  <a:lnTo>
                    <a:pt x="28066" y="220091"/>
                  </a:lnTo>
                  <a:lnTo>
                    <a:pt x="17906" y="0"/>
                  </a:lnTo>
                  <a:close/>
                </a:path>
              </a:pathLst>
            </a:custGeom>
            <a:solidFill>
              <a:srgbClr val="B3A2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8"/>
            <p:cNvSpPr/>
            <p:nvPr/>
          </p:nvSpPr>
          <p:spPr>
            <a:xfrm>
              <a:off x="6319520" y="3215004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091"/>
                  </a:lnTo>
                </a:path>
              </a:pathLst>
            </a:custGeom>
            <a:ln w="11430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9"/>
            <p:cNvSpPr/>
            <p:nvPr/>
          </p:nvSpPr>
          <p:spPr>
            <a:xfrm>
              <a:off x="6319837" y="3214751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345"/>
                  </a:lnTo>
                </a:path>
              </a:pathLst>
            </a:custGeom>
            <a:ln w="1079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50"/>
            <p:cNvSpPr/>
            <p:nvPr/>
          </p:nvSpPr>
          <p:spPr>
            <a:xfrm>
              <a:off x="6324472" y="3214751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345"/>
                  </a:lnTo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51"/>
            <p:cNvSpPr txBox="1"/>
            <p:nvPr/>
          </p:nvSpPr>
          <p:spPr>
            <a:xfrm>
              <a:off x="6456426" y="3404035"/>
              <a:ext cx="4826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376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49" name="object 52"/>
            <p:cNvSpPr txBox="1"/>
            <p:nvPr/>
          </p:nvSpPr>
          <p:spPr>
            <a:xfrm>
              <a:off x="6142101" y="3442135"/>
              <a:ext cx="4826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371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50" name="object 53"/>
            <p:cNvSpPr txBox="1"/>
            <p:nvPr/>
          </p:nvSpPr>
          <p:spPr>
            <a:xfrm>
              <a:off x="6264909" y="3118412"/>
              <a:ext cx="4064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10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51" name="object 54"/>
            <p:cNvSpPr txBox="1"/>
            <p:nvPr/>
          </p:nvSpPr>
          <p:spPr>
            <a:xfrm>
              <a:off x="6303645" y="3156512"/>
              <a:ext cx="33655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00" b="1" spc="-5" dirty="0">
                  <a:latin typeface="Tahoma"/>
                  <a:cs typeface="Tahoma"/>
                </a:rPr>
                <a:t>5</a:t>
              </a:r>
              <a:endParaRPr sz="100" dirty="0">
                <a:latin typeface="Tahoma"/>
                <a:cs typeface="Tahoma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671855" y="3745413"/>
            <a:ext cx="280516" cy="326971"/>
            <a:chOff x="5193565" y="3714677"/>
            <a:chExt cx="280516" cy="326971"/>
          </a:xfrm>
        </p:grpSpPr>
        <p:sp>
          <p:nvSpPr>
            <p:cNvPr id="52" name="object 55"/>
            <p:cNvSpPr/>
            <p:nvPr/>
          </p:nvSpPr>
          <p:spPr>
            <a:xfrm>
              <a:off x="5333746" y="3761717"/>
              <a:ext cx="140335" cy="259715"/>
            </a:xfrm>
            <a:custGeom>
              <a:avLst/>
              <a:gdLst/>
              <a:ahLst/>
              <a:cxnLst/>
              <a:rect l="l" t="t" r="r" b="b"/>
              <a:pathLst>
                <a:path w="140335" h="259714">
                  <a:moveTo>
                    <a:pt x="13111" y="0"/>
                  </a:moveTo>
                  <a:lnTo>
                    <a:pt x="0" y="139595"/>
                  </a:lnTo>
                  <a:lnTo>
                    <a:pt x="73025" y="259356"/>
                  </a:lnTo>
                  <a:lnTo>
                    <a:pt x="83519" y="252313"/>
                  </a:lnTo>
                  <a:lnTo>
                    <a:pt x="116987" y="217111"/>
                  </a:lnTo>
                  <a:lnTo>
                    <a:pt x="136066" y="173826"/>
                  </a:lnTo>
                  <a:lnTo>
                    <a:pt x="140316" y="138599"/>
                  </a:lnTo>
                  <a:lnTo>
                    <a:pt x="139731" y="126682"/>
                  </a:lnTo>
                  <a:lnTo>
                    <a:pt x="126953" y="79900"/>
                  </a:lnTo>
                  <a:lnTo>
                    <a:pt x="104721" y="46678"/>
                  </a:lnTo>
                  <a:lnTo>
                    <a:pt x="74439" y="20959"/>
                  </a:lnTo>
                  <a:lnTo>
                    <a:pt x="38865" y="4902"/>
                  </a:lnTo>
                  <a:lnTo>
                    <a:pt x="13111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6"/>
            <p:cNvSpPr/>
            <p:nvPr/>
          </p:nvSpPr>
          <p:spPr>
            <a:xfrm>
              <a:off x="5204459" y="3901313"/>
              <a:ext cx="198120" cy="140335"/>
            </a:xfrm>
            <a:custGeom>
              <a:avLst/>
              <a:gdLst/>
              <a:ahLst/>
              <a:cxnLst/>
              <a:rect l="l" t="t" r="r" b="b"/>
              <a:pathLst>
                <a:path w="198120" h="140335">
                  <a:moveTo>
                    <a:pt x="129286" y="0"/>
                  </a:moveTo>
                  <a:lnTo>
                    <a:pt x="0" y="54101"/>
                  </a:lnTo>
                  <a:lnTo>
                    <a:pt x="5468" y="65702"/>
                  </a:lnTo>
                  <a:lnTo>
                    <a:pt x="11846" y="76570"/>
                  </a:lnTo>
                  <a:lnTo>
                    <a:pt x="45150" y="112185"/>
                  </a:lnTo>
                  <a:lnTo>
                    <a:pt x="87778" y="133950"/>
                  </a:lnTo>
                  <a:lnTo>
                    <a:pt x="123348" y="140159"/>
                  </a:lnTo>
                  <a:lnTo>
                    <a:pt x="135545" y="140159"/>
                  </a:lnTo>
                  <a:lnTo>
                    <a:pt x="188245" y="127000"/>
                  </a:lnTo>
                  <a:lnTo>
                    <a:pt x="197934" y="122308"/>
                  </a:lnTo>
                  <a:lnTo>
                    <a:pt x="1292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7"/>
            <p:cNvSpPr/>
            <p:nvPr/>
          </p:nvSpPr>
          <p:spPr>
            <a:xfrm>
              <a:off x="5193565" y="3774947"/>
              <a:ext cx="140335" cy="176530"/>
            </a:xfrm>
            <a:custGeom>
              <a:avLst/>
              <a:gdLst/>
              <a:ahLst/>
              <a:cxnLst/>
              <a:rect l="l" t="t" r="r" b="b"/>
              <a:pathLst>
                <a:path w="140335" h="176529">
                  <a:moveTo>
                    <a:pt x="79474" y="0"/>
                  </a:moveTo>
                  <a:lnTo>
                    <a:pt x="39155" y="29134"/>
                  </a:lnTo>
                  <a:lnTo>
                    <a:pt x="12260" y="69065"/>
                  </a:lnTo>
                  <a:lnTo>
                    <a:pt x="418" y="115545"/>
                  </a:lnTo>
                  <a:lnTo>
                    <a:pt x="0" y="127691"/>
                  </a:lnTo>
                  <a:lnTo>
                    <a:pt x="649" y="139914"/>
                  </a:lnTo>
                  <a:lnTo>
                    <a:pt x="2392" y="152149"/>
                  </a:lnTo>
                  <a:lnTo>
                    <a:pt x="5254" y="164329"/>
                  </a:lnTo>
                  <a:lnTo>
                    <a:pt x="9260" y="176388"/>
                  </a:lnTo>
                  <a:lnTo>
                    <a:pt x="140180" y="126364"/>
                  </a:lnTo>
                  <a:lnTo>
                    <a:pt x="79474" y="0"/>
                  </a:lnTo>
                  <a:close/>
                </a:path>
              </a:pathLst>
            </a:custGeom>
            <a:solidFill>
              <a:srgbClr val="B3A2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8"/>
            <p:cNvSpPr/>
            <p:nvPr/>
          </p:nvSpPr>
          <p:spPr>
            <a:xfrm>
              <a:off x="5273040" y="37720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60" h="129539">
                  <a:moveTo>
                    <a:pt x="6476" y="0"/>
                  </a:moveTo>
                  <a:lnTo>
                    <a:pt x="0" y="2921"/>
                  </a:lnTo>
                  <a:lnTo>
                    <a:pt x="60706" y="129286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9"/>
            <p:cNvSpPr/>
            <p:nvPr/>
          </p:nvSpPr>
          <p:spPr>
            <a:xfrm>
              <a:off x="5280948" y="3761104"/>
              <a:ext cx="53340" cy="140335"/>
            </a:xfrm>
            <a:custGeom>
              <a:avLst/>
              <a:gdLst/>
              <a:ahLst/>
              <a:cxnLst/>
              <a:rect l="l" t="t" r="r" b="b"/>
              <a:pathLst>
                <a:path w="53339" h="140335">
                  <a:moveTo>
                    <a:pt x="49749" y="0"/>
                  </a:moveTo>
                  <a:lnTo>
                    <a:pt x="37026" y="858"/>
                  </a:lnTo>
                  <a:lnTo>
                    <a:pt x="24436" y="2873"/>
                  </a:lnTo>
                  <a:lnTo>
                    <a:pt x="12065" y="6033"/>
                  </a:lnTo>
                  <a:lnTo>
                    <a:pt x="0" y="10327"/>
                  </a:lnTo>
                  <a:lnTo>
                    <a:pt x="52797" y="140208"/>
                  </a:lnTo>
                  <a:lnTo>
                    <a:pt x="49749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60"/>
            <p:cNvSpPr/>
            <p:nvPr/>
          </p:nvSpPr>
          <p:spPr>
            <a:xfrm>
              <a:off x="5332221" y="3761104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0"/>
                  </a:moveTo>
                  <a:lnTo>
                    <a:pt x="0" y="140208"/>
                  </a:lnTo>
                </a:path>
              </a:pathLst>
            </a:custGeom>
            <a:ln w="431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61"/>
            <p:cNvSpPr txBox="1"/>
            <p:nvPr/>
          </p:nvSpPr>
          <p:spPr>
            <a:xfrm>
              <a:off x="5379465" y="3857552"/>
              <a:ext cx="4826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167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59" name="object 62"/>
            <p:cNvSpPr txBox="1"/>
            <p:nvPr/>
          </p:nvSpPr>
          <p:spPr>
            <a:xfrm>
              <a:off x="5274690" y="3962200"/>
              <a:ext cx="4826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111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60" name="object 63"/>
            <p:cNvSpPr txBox="1"/>
            <p:nvPr/>
          </p:nvSpPr>
          <p:spPr>
            <a:xfrm>
              <a:off x="5237226" y="3857552"/>
              <a:ext cx="4064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98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61" name="object 64"/>
            <p:cNvSpPr txBox="1"/>
            <p:nvPr/>
          </p:nvSpPr>
          <p:spPr>
            <a:xfrm>
              <a:off x="5245734" y="3724075"/>
              <a:ext cx="33655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00" b="1" spc="-5" dirty="0">
                  <a:latin typeface="Tahoma"/>
                  <a:cs typeface="Tahoma"/>
                </a:rPr>
                <a:t>3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62" name="object 65"/>
            <p:cNvSpPr txBox="1"/>
            <p:nvPr/>
          </p:nvSpPr>
          <p:spPr>
            <a:xfrm>
              <a:off x="5294503" y="3809800"/>
              <a:ext cx="40640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" b="1" spc="-10" dirty="0">
                  <a:latin typeface="Tahoma"/>
                  <a:cs typeface="Tahoma"/>
                </a:rPr>
                <a:t>24</a:t>
              </a:r>
              <a:endParaRPr sz="100" dirty="0">
                <a:latin typeface="Tahoma"/>
                <a:cs typeface="Tahoma"/>
              </a:endParaRPr>
            </a:p>
          </p:txBody>
        </p:sp>
        <p:sp>
          <p:nvSpPr>
            <p:cNvPr id="63" name="object 66"/>
            <p:cNvSpPr txBox="1"/>
            <p:nvPr/>
          </p:nvSpPr>
          <p:spPr>
            <a:xfrm>
              <a:off x="5312409" y="3714677"/>
              <a:ext cx="33655" cy="38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00" b="1" spc="-5" dirty="0">
                  <a:latin typeface="Tahoma"/>
                  <a:cs typeface="Tahoma"/>
                </a:rPr>
                <a:t>1</a:t>
              </a:r>
              <a:endParaRPr sz="100" dirty="0">
                <a:latin typeface="Tahoma"/>
                <a:cs typeface="Tahoma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085450" y="2695757"/>
            <a:ext cx="2350636" cy="2991905"/>
            <a:chOff x="6587116" y="3096314"/>
            <a:chExt cx="2350636" cy="2991905"/>
          </a:xfrm>
        </p:grpSpPr>
        <p:sp>
          <p:nvSpPr>
            <p:cNvPr id="64" name="object 67"/>
            <p:cNvSpPr/>
            <p:nvPr/>
          </p:nvSpPr>
          <p:spPr>
            <a:xfrm>
              <a:off x="7762367" y="3270390"/>
              <a:ext cx="1175385" cy="1383665"/>
            </a:xfrm>
            <a:custGeom>
              <a:avLst/>
              <a:gdLst/>
              <a:ahLst/>
              <a:cxnLst/>
              <a:rect l="l" t="t" r="r" b="b"/>
              <a:pathLst>
                <a:path w="1175384" h="1383664">
                  <a:moveTo>
                    <a:pt x="5669" y="0"/>
                  </a:moveTo>
                  <a:lnTo>
                    <a:pt x="0" y="1175244"/>
                  </a:lnTo>
                  <a:lnTo>
                    <a:pt x="1156715" y="1383270"/>
                  </a:lnTo>
                  <a:lnTo>
                    <a:pt x="1169948" y="1287715"/>
                  </a:lnTo>
                  <a:lnTo>
                    <a:pt x="1175329" y="1192929"/>
                  </a:lnTo>
                  <a:lnTo>
                    <a:pt x="1173103" y="1099263"/>
                  </a:lnTo>
                  <a:lnTo>
                    <a:pt x="1163513" y="1007067"/>
                  </a:lnTo>
                  <a:lnTo>
                    <a:pt x="1146804" y="916694"/>
                  </a:lnTo>
                  <a:lnTo>
                    <a:pt x="1123220" y="828493"/>
                  </a:lnTo>
                  <a:lnTo>
                    <a:pt x="1093006" y="742817"/>
                  </a:lnTo>
                  <a:lnTo>
                    <a:pt x="1056406" y="660016"/>
                  </a:lnTo>
                  <a:lnTo>
                    <a:pt x="1013664" y="580442"/>
                  </a:lnTo>
                  <a:lnTo>
                    <a:pt x="965025" y="504446"/>
                  </a:lnTo>
                  <a:lnTo>
                    <a:pt x="910733" y="432379"/>
                  </a:lnTo>
                  <a:lnTo>
                    <a:pt x="851032" y="364592"/>
                  </a:lnTo>
                  <a:lnTo>
                    <a:pt x="786166" y="301436"/>
                  </a:lnTo>
                  <a:lnTo>
                    <a:pt x="716380" y="243263"/>
                  </a:lnTo>
                  <a:lnTo>
                    <a:pt x="641919" y="190424"/>
                  </a:lnTo>
                  <a:lnTo>
                    <a:pt x="563026" y="143270"/>
                  </a:lnTo>
                  <a:lnTo>
                    <a:pt x="479946" y="102152"/>
                  </a:lnTo>
                  <a:lnTo>
                    <a:pt x="392923" y="67422"/>
                  </a:lnTo>
                  <a:lnTo>
                    <a:pt x="302201" y="39430"/>
                  </a:lnTo>
                  <a:lnTo>
                    <a:pt x="208025" y="18528"/>
                  </a:lnTo>
                  <a:lnTo>
                    <a:pt x="170396" y="12395"/>
                  </a:lnTo>
                  <a:lnTo>
                    <a:pt x="132592" y="7485"/>
                  </a:lnTo>
                  <a:lnTo>
                    <a:pt x="94640" y="3800"/>
                  </a:lnTo>
                  <a:lnTo>
                    <a:pt x="56569" y="1347"/>
                  </a:lnTo>
                  <a:lnTo>
                    <a:pt x="18405" y="130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8"/>
            <p:cNvSpPr/>
            <p:nvPr/>
          </p:nvSpPr>
          <p:spPr>
            <a:xfrm>
              <a:off x="7762367" y="4445634"/>
              <a:ext cx="1156970" cy="910590"/>
            </a:xfrm>
            <a:custGeom>
              <a:avLst/>
              <a:gdLst/>
              <a:ahLst/>
              <a:cxnLst/>
              <a:rect l="l" t="t" r="r" b="b"/>
              <a:pathLst>
                <a:path w="1156970" h="910589">
                  <a:moveTo>
                    <a:pt x="0" y="0"/>
                  </a:moveTo>
                  <a:lnTo>
                    <a:pt x="743584" y="910081"/>
                  </a:lnTo>
                  <a:lnTo>
                    <a:pt x="775609" y="882956"/>
                  </a:lnTo>
                  <a:lnTo>
                    <a:pt x="806556" y="854790"/>
                  </a:lnTo>
                  <a:lnTo>
                    <a:pt x="836407" y="825616"/>
                  </a:lnTo>
                  <a:lnTo>
                    <a:pt x="865140" y="795469"/>
                  </a:lnTo>
                  <a:lnTo>
                    <a:pt x="892736" y="764381"/>
                  </a:lnTo>
                  <a:lnTo>
                    <a:pt x="919176" y="732386"/>
                  </a:lnTo>
                  <a:lnTo>
                    <a:pt x="944438" y="699518"/>
                  </a:lnTo>
                  <a:lnTo>
                    <a:pt x="968505" y="665811"/>
                  </a:lnTo>
                  <a:lnTo>
                    <a:pt x="991354" y="631297"/>
                  </a:lnTo>
                  <a:lnTo>
                    <a:pt x="1012967" y="596011"/>
                  </a:lnTo>
                  <a:lnTo>
                    <a:pt x="1033324" y="559985"/>
                  </a:lnTo>
                  <a:lnTo>
                    <a:pt x="1052405" y="523254"/>
                  </a:lnTo>
                  <a:lnTo>
                    <a:pt x="1070189" y="485850"/>
                  </a:lnTo>
                  <a:lnTo>
                    <a:pt x="1086658" y="447809"/>
                  </a:lnTo>
                  <a:lnTo>
                    <a:pt x="1101790" y="409162"/>
                  </a:lnTo>
                  <a:lnTo>
                    <a:pt x="1115566" y="369943"/>
                  </a:lnTo>
                  <a:lnTo>
                    <a:pt x="1127967" y="330187"/>
                  </a:lnTo>
                  <a:lnTo>
                    <a:pt x="1138972" y="289926"/>
                  </a:lnTo>
                  <a:lnTo>
                    <a:pt x="1148562" y="249195"/>
                  </a:lnTo>
                  <a:lnTo>
                    <a:pt x="1156715" y="208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9"/>
            <p:cNvSpPr/>
            <p:nvPr/>
          </p:nvSpPr>
          <p:spPr>
            <a:xfrm>
              <a:off x="6587116" y="3439286"/>
              <a:ext cx="1917700" cy="2181860"/>
            </a:xfrm>
            <a:custGeom>
              <a:avLst/>
              <a:gdLst/>
              <a:ahLst/>
              <a:cxnLst/>
              <a:rect l="l" t="t" r="r" b="b"/>
              <a:pathLst>
                <a:path w="1917700" h="2181860">
                  <a:moveTo>
                    <a:pt x="568317" y="0"/>
                  </a:moveTo>
                  <a:lnTo>
                    <a:pt x="487798" y="53125"/>
                  </a:lnTo>
                  <a:lnTo>
                    <a:pt x="413036" y="111639"/>
                  </a:lnTo>
                  <a:lnTo>
                    <a:pt x="344134" y="175128"/>
                  </a:lnTo>
                  <a:lnTo>
                    <a:pt x="281194" y="243176"/>
                  </a:lnTo>
                  <a:lnTo>
                    <a:pt x="224319" y="315368"/>
                  </a:lnTo>
                  <a:lnTo>
                    <a:pt x="173613" y="391290"/>
                  </a:lnTo>
                  <a:lnTo>
                    <a:pt x="129177" y="470525"/>
                  </a:lnTo>
                  <a:lnTo>
                    <a:pt x="91114" y="552659"/>
                  </a:lnTo>
                  <a:lnTo>
                    <a:pt x="59527" y="637277"/>
                  </a:lnTo>
                  <a:lnTo>
                    <a:pt x="34520" y="723963"/>
                  </a:lnTo>
                  <a:lnTo>
                    <a:pt x="16194" y="812303"/>
                  </a:lnTo>
                  <a:lnTo>
                    <a:pt x="4653" y="901881"/>
                  </a:lnTo>
                  <a:lnTo>
                    <a:pt x="0" y="992283"/>
                  </a:lnTo>
                  <a:lnTo>
                    <a:pt x="2336" y="1083093"/>
                  </a:lnTo>
                  <a:lnTo>
                    <a:pt x="11765" y="1173896"/>
                  </a:lnTo>
                  <a:lnTo>
                    <a:pt x="28390" y="1264277"/>
                  </a:lnTo>
                  <a:lnTo>
                    <a:pt x="52313" y="1353822"/>
                  </a:lnTo>
                  <a:lnTo>
                    <a:pt x="83638" y="1442113"/>
                  </a:lnTo>
                  <a:lnTo>
                    <a:pt x="122467" y="1528738"/>
                  </a:lnTo>
                  <a:lnTo>
                    <a:pt x="168902" y="1613281"/>
                  </a:lnTo>
                  <a:lnTo>
                    <a:pt x="222028" y="1693810"/>
                  </a:lnTo>
                  <a:lnTo>
                    <a:pt x="280545" y="1768581"/>
                  </a:lnTo>
                  <a:lnTo>
                    <a:pt x="344038" y="1837492"/>
                  </a:lnTo>
                  <a:lnTo>
                    <a:pt x="412092" y="1900438"/>
                  </a:lnTo>
                  <a:lnTo>
                    <a:pt x="484290" y="1957319"/>
                  </a:lnTo>
                  <a:lnTo>
                    <a:pt x="560219" y="2008030"/>
                  </a:lnTo>
                  <a:lnTo>
                    <a:pt x="639463" y="2052470"/>
                  </a:lnTo>
                  <a:lnTo>
                    <a:pt x="721606" y="2090535"/>
                  </a:lnTo>
                  <a:lnTo>
                    <a:pt x="806233" y="2122122"/>
                  </a:lnTo>
                  <a:lnTo>
                    <a:pt x="892929" y="2147130"/>
                  </a:lnTo>
                  <a:lnTo>
                    <a:pt x="981278" y="2165454"/>
                  </a:lnTo>
                  <a:lnTo>
                    <a:pt x="1070866" y="2176993"/>
                  </a:lnTo>
                  <a:lnTo>
                    <a:pt x="1161277" y="2181644"/>
                  </a:lnTo>
                  <a:lnTo>
                    <a:pt x="1252095" y="2179304"/>
                  </a:lnTo>
                  <a:lnTo>
                    <a:pt x="1342906" y="2169870"/>
                  </a:lnTo>
                  <a:lnTo>
                    <a:pt x="1433294" y="2153239"/>
                  </a:lnTo>
                  <a:lnTo>
                    <a:pt x="1522843" y="2129309"/>
                  </a:lnTo>
                  <a:lnTo>
                    <a:pt x="1611139" y="2097977"/>
                  </a:lnTo>
                  <a:lnTo>
                    <a:pt x="1697767" y="2059140"/>
                  </a:lnTo>
                  <a:lnTo>
                    <a:pt x="1782310" y="2012696"/>
                  </a:lnTo>
                  <a:lnTo>
                    <a:pt x="1814643" y="1992456"/>
                  </a:lnTo>
                  <a:lnTo>
                    <a:pt x="1846284" y="1971196"/>
                  </a:lnTo>
                  <a:lnTo>
                    <a:pt x="1877215" y="1948922"/>
                  </a:lnTo>
                  <a:lnTo>
                    <a:pt x="1907418" y="1925646"/>
                  </a:lnTo>
                  <a:lnTo>
                    <a:pt x="1917321" y="1917666"/>
                  </a:lnTo>
                  <a:lnTo>
                    <a:pt x="1175250" y="1006348"/>
                  </a:lnTo>
                  <a:lnTo>
                    <a:pt x="568317" y="0"/>
                  </a:lnTo>
                  <a:close/>
                </a:path>
              </a:pathLst>
            </a:custGeom>
            <a:solidFill>
              <a:srgbClr val="B3A2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70"/>
            <p:cNvSpPr/>
            <p:nvPr/>
          </p:nvSpPr>
          <p:spPr>
            <a:xfrm>
              <a:off x="7156384" y="3384550"/>
              <a:ext cx="606425" cy="1061085"/>
            </a:xfrm>
            <a:custGeom>
              <a:avLst/>
              <a:gdLst/>
              <a:ahLst/>
              <a:cxnLst/>
              <a:rect l="l" t="t" r="r" b="b"/>
              <a:pathLst>
                <a:path w="606425" h="1061085">
                  <a:moveTo>
                    <a:pt x="100649" y="0"/>
                  </a:moveTo>
                  <a:lnTo>
                    <a:pt x="55318" y="22877"/>
                  </a:lnTo>
                  <a:lnTo>
                    <a:pt x="21941" y="41276"/>
                  </a:lnTo>
                  <a:lnTo>
                    <a:pt x="0" y="54163"/>
                  </a:lnTo>
                  <a:lnTo>
                    <a:pt x="605982" y="1061085"/>
                  </a:lnTo>
                  <a:lnTo>
                    <a:pt x="10064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71"/>
            <p:cNvSpPr/>
            <p:nvPr/>
          </p:nvSpPr>
          <p:spPr>
            <a:xfrm>
              <a:off x="7257033" y="3274186"/>
              <a:ext cx="505459" cy="1171575"/>
            </a:xfrm>
            <a:custGeom>
              <a:avLst/>
              <a:gdLst/>
              <a:ahLst/>
              <a:cxnLst/>
              <a:rect l="l" t="t" r="r" b="b"/>
              <a:pathLst>
                <a:path w="505459" h="1171575">
                  <a:moveTo>
                    <a:pt x="410591" y="0"/>
                  </a:moveTo>
                  <a:lnTo>
                    <a:pt x="367983" y="4242"/>
                  </a:lnTo>
                  <a:lnTo>
                    <a:pt x="325607" y="10026"/>
                  </a:lnTo>
                  <a:lnTo>
                    <a:pt x="283506" y="17341"/>
                  </a:lnTo>
                  <a:lnTo>
                    <a:pt x="241721" y="26174"/>
                  </a:lnTo>
                  <a:lnTo>
                    <a:pt x="200294" y="36512"/>
                  </a:lnTo>
                  <a:lnTo>
                    <a:pt x="159268" y="48344"/>
                  </a:lnTo>
                  <a:lnTo>
                    <a:pt x="118683" y="61657"/>
                  </a:lnTo>
                  <a:lnTo>
                    <a:pt x="78582" y="76439"/>
                  </a:lnTo>
                  <a:lnTo>
                    <a:pt x="39007" y="92679"/>
                  </a:lnTo>
                  <a:lnTo>
                    <a:pt x="0" y="110362"/>
                  </a:lnTo>
                  <a:lnTo>
                    <a:pt x="505333" y="1171448"/>
                  </a:lnTo>
                  <a:lnTo>
                    <a:pt x="410591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72"/>
            <p:cNvSpPr/>
            <p:nvPr/>
          </p:nvSpPr>
          <p:spPr>
            <a:xfrm>
              <a:off x="7673524" y="3270377"/>
              <a:ext cx="88900" cy="1175385"/>
            </a:xfrm>
            <a:custGeom>
              <a:avLst/>
              <a:gdLst/>
              <a:ahLst/>
              <a:cxnLst/>
              <a:rect l="l" t="t" r="r" b="b"/>
              <a:pathLst>
                <a:path w="88900" h="1175385">
                  <a:moveTo>
                    <a:pt x="88842" y="0"/>
                  </a:moveTo>
                  <a:lnTo>
                    <a:pt x="50730" y="615"/>
                  </a:lnTo>
                  <a:lnTo>
                    <a:pt x="12667" y="2460"/>
                  </a:lnTo>
                  <a:lnTo>
                    <a:pt x="0" y="3349"/>
                  </a:lnTo>
                  <a:lnTo>
                    <a:pt x="88842" y="1175258"/>
                  </a:lnTo>
                  <a:lnTo>
                    <a:pt x="88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3"/>
            <p:cNvSpPr txBox="1"/>
            <p:nvPr/>
          </p:nvSpPr>
          <p:spPr>
            <a:xfrm>
              <a:off x="8332469" y="3810689"/>
              <a:ext cx="34861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1389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71" name="object 74"/>
            <p:cNvSpPr txBox="1"/>
            <p:nvPr/>
          </p:nvSpPr>
          <p:spPr>
            <a:xfrm>
              <a:off x="8484234" y="4858567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562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72" name="object 75"/>
            <p:cNvSpPr txBox="1"/>
            <p:nvPr/>
          </p:nvSpPr>
          <p:spPr>
            <a:xfrm>
              <a:off x="6789166" y="4896667"/>
              <a:ext cx="34861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2609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73" name="object 76"/>
            <p:cNvSpPr txBox="1"/>
            <p:nvPr/>
          </p:nvSpPr>
          <p:spPr>
            <a:xfrm>
              <a:off x="7008114" y="3238937"/>
              <a:ext cx="1873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78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74" name="object 77"/>
            <p:cNvSpPr txBox="1"/>
            <p:nvPr/>
          </p:nvSpPr>
          <p:spPr>
            <a:xfrm>
              <a:off x="7369556" y="3391589"/>
              <a:ext cx="267970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289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75" name="object 78"/>
            <p:cNvSpPr txBox="1"/>
            <p:nvPr/>
          </p:nvSpPr>
          <p:spPr>
            <a:xfrm>
              <a:off x="7617968" y="3096314"/>
              <a:ext cx="1873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latin typeface="Tahoma"/>
                  <a:cs typeface="Tahoma"/>
                </a:rPr>
                <a:t>64</a:t>
              </a:r>
              <a:endParaRPr sz="1000" dirty="0">
                <a:latin typeface="Tahoma"/>
                <a:cs typeface="Tahoma"/>
              </a:endParaRPr>
            </a:p>
          </p:txBody>
        </p:sp>
        <p:sp>
          <p:nvSpPr>
            <p:cNvPr id="76" name="object 79"/>
            <p:cNvSpPr txBox="1"/>
            <p:nvPr/>
          </p:nvSpPr>
          <p:spPr>
            <a:xfrm>
              <a:off x="8004809" y="5859619"/>
              <a:ext cx="741680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0" dirty="0">
                  <a:latin typeface="Arial"/>
                  <a:cs typeface="Arial"/>
                </a:rPr>
                <a:t>(M</a:t>
              </a:r>
              <a:r>
                <a:rPr sz="1600" b="1" spc="-40" dirty="0">
                  <a:latin typeface="Arial"/>
                  <a:cs typeface="Arial"/>
                </a:rPr>
                <a:t>T</a:t>
              </a:r>
              <a:r>
                <a:rPr sz="1600" b="1" spc="-25" dirty="0">
                  <a:latin typeface="Arial"/>
                  <a:cs typeface="Arial"/>
                </a:rPr>
                <a:t>O</a:t>
              </a:r>
              <a:r>
                <a:rPr sz="1600" b="1" spc="-10" dirty="0">
                  <a:latin typeface="Arial"/>
                  <a:cs typeface="Arial"/>
                </a:rPr>
                <a:t>E)</a:t>
              </a:r>
              <a:endParaRPr sz="1600" dirty="0">
                <a:latin typeface="Arial"/>
                <a:cs typeface="Arial"/>
              </a:endParaRPr>
            </a:p>
          </p:txBody>
        </p:sp>
      </p:grp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Global Energy Demand in Perspective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50756" y="3884473"/>
            <a:ext cx="145424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Oil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Natural Gas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Coal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Nuclear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Hydro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Renewables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10481" y="3986336"/>
            <a:ext cx="178504" cy="16042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10481" y="4268846"/>
            <a:ext cx="178504" cy="16042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10481" y="4536222"/>
            <a:ext cx="178504" cy="1604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10481" y="4803598"/>
            <a:ext cx="178504" cy="16042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0481" y="5070975"/>
            <a:ext cx="178504" cy="1604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10481" y="5334002"/>
            <a:ext cx="178504" cy="16042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99909" y="4660695"/>
            <a:ext cx="1463040" cy="109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 economic dispatch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90606" y="4660695"/>
            <a:ext cx="1463040" cy="109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Job losses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90606" y="1708868"/>
            <a:ext cx="1463040" cy="109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Little to no climate benefit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99909" y="1740370"/>
            <a:ext cx="1463040" cy="109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42% reduction in emissions by 2030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31029" y="2991803"/>
            <a:ext cx="2377440" cy="1463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Customers and Energy Industry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88229" y="5043080"/>
            <a:ext cx="1463040" cy="109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Higher rates for customers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788229" y="1338353"/>
            <a:ext cx="1463040" cy="109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Vast overreach of Clean Air Act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983407" y="3174683"/>
            <a:ext cx="1463040" cy="109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Aggressive assumptions used to set targets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7425" y="3174683"/>
            <a:ext cx="1463040" cy="109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Economic development impacts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Clean Power Plan</a:t>
            </a:r>
            <a:endParaRPr lang="en-US" dirty="0"/>
          </a:p>
        </p:txBody>
      </p:sp>
      <p:cxnSp>
        <p:nvCxnSpPr>
          <p:cNvPr id="3" name="Straight Arrow Connector 2"/>
          <p:cNvCxnSpPr>
            <a:stCxn id="7" idx="5"/>
            <a:endCxn id="9" idx="1"/>
          </p:cNvCxnSpPr>
          <p:nvPr/>
        </p:nvCxnSpPr>
        <p:spPr>
          <a:xfrm>
            <a:off x="2939389" y="2645455"/>
            <a:ext cx="739808" cy="56060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5" idx="2"/>
            <a:endCxn id="9" idx="6"/>
          </p:cNvCxnSpPr>
          <p:nvPr/>
        </p:nvCxnSpPr>
        <p:spPr>
          <a:xfrm flipH="1">
            <a:off x="5708469" y="3723323"/>
            <a:ext cx="12749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1"/>
            <a:endCxn id="9" idx="5"/>
          </p:cNvCxnSpPr>
          <p:nvPr/>
        </p:nvCxnSpPr>
        <p:spPr>
          <a:xfrm flipH="1" flipV="1">
            <a:off x="5360301" y="4240586"/>
            <a:ext cx="653865" cy="580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3" idx="0"/>
            <a:endCxn id="9" idx="4"/>
          </p:cNvCxnSpPr>
          <p:nvPr/>
        </p:nvCxnSpPr>
        <p:spPr>
          <a:xfrm flipV="1">
            <a:off x="4519749" y="4454843"/>
            <a:ext cx="0" cy="5882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7"/>
            <a:endCxn id="9" idx="3"/>
          </p:cNvCxnSpPr>
          <p:nvPr/>
        </p:nvCxnSpPr>
        <p:spPr>
          <a:xfrm flipV="1">
            <a:off x="2939389" y="4240586"/>
            <a:ext cx="739808" cy="580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6" idx="6"/>
            <a:endCxn id="9" idx="2"/>
          </p:cNvCxnSpPr>
          <p:nvPr/>
        </p:nvCxnSpPr>
        <p:spPr>
          <a:xfrm>
            <a:off x="2210465" y="3723323"/>
            <a:ext cx="112056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9" idx="7"/>
          </p:cNvCxnSpPr>
          <p:nvPr/>
        </p:nvCxnSpPr>
        <p:spPr>
          <a:xfrm flipH="1">
            <a:off x="5360301" y="2676957"/>
            <a:ext cx="653865" cy="52910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4" idx="4"/>
            <a:endCxn id="9" idx="0"/>
          </p:cNvCxnSpPr>
          <p:nvPr/>
        </p:nvCxnSpPr>
        <p:spPr>
          <a:xfrm>
            <a:off x="4519749" y="2435633"/>
            <a:ext cx="0" cy="5561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dirty="0" smtClean="0"/>
              <a:t>Mississippi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51166"/>
            <a:ext cx="8229600" cy="4525963"/>
          </a:xfrm>
        </p:spPr>
        <p:txBody>
          <a:bodyPr/>
          <a:lstStyle/>
          <a:p>
            <a:r>
              <a:rPr lang="en-US" sz="2800" dirty="0" smtClean="0"/>
              <a:t>MS </a:t>
            </a:r>
            <a:r>
              <a:rPr lang="en-US" sz="2800" dirty="0"/>
              <a:t>target seems punitive</a:t>
            </a:r>
          </a:p>
          <a:p>
            <a:pPr lvl="1"/>
            <a:r>
              <a:rPr lang="en-US" sz="2400" dirty="0"/>
              <a:t>Less than NSPS - inconsistent with intent of </a:t>
            </a:r>
            <a:r>
              <a:rPr lang="en-US" sz="2400" dirty="0" smtClean="0"/>
              <a:t>CAA</a:t>
            </a:r>
            <a:endParaRPr lang="en-US" sz="2400" dirty="0"/>
          </a:p>
          <a:p>
            <a:pPr lvl="1"/>
            <a:r>
              <a:rPr lang="en-US" sz="2400" dirty="0" smtClean="0"/>
              <a:t>18 states final targets higher than 2012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emission rate </a:t>
            </a:r>
            <a:endParaRPr lang="en-US" sz="2400" dirty="0"/>
          </a:p>
          <a:p>
            <a:r>
              <a:rPr lang="en-US" sz="2800" dirty="0"/>
              <a:t>Electric System Redesign</a:t>
            </a:r>
          </a:p>
          <a:p>
            <a:pPr lvl="1"/>
            <a:r>
              <a:rPr lang="en-US" sz="2400" dirty="0"/>
              <a:t>Undermines MPSC authority</a:t>
            </a:r>
          </a:p>
          <a:p>
            <a:pPr lvl="1"/>
            <a:r>
              <a:rPr lang="en-US" sz="2400" dirty="0"/>
              <a:t>Assumes retirement of existing MS coal fleet*</a:t>
            </a:r>
          </a:p>
          <a:p>
            <a:pPr lvl="1"/>
            <a:r>
              <a:rPr lang="en-US" sz="2400" dirty="0" smtClean="0"/>
              <a:t>Loss of fuel diversity would hurt consumers</a:t>
            </a:r>
            <a:endParaRPr lang="en-US" sz="2400" dirty="0"/>
          </a:p>
          <a:p>
            <a:pPr lvl="1"/>
            <a:r>
              <a:rPr lang="en-US" sz="2400" dirty="0"/>
              <a:t>Possibly stranded assets </a:t>
            </a:r>
          </a:p>
          <a:p>
            <a:pPr lvl="1"/>
            <a:r>
              <a:rPr lang="en-US" sz="2400" dirty="0"/>
              <a:t>Forced reliance on expensive renewables and EE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 Numbers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8845" y="1440612"/>
            <a:ext cx="5072332" cy="2812211"/>
          </a:xfrm>
          <a:prstGeom prst="roundRect">
            <a:avLst>
              <a:gd name="adj" fmla="val 378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/>
              <a:t>“Energy is the lifeblood of our country, the soul of our economic development.”</a:t>
            </a:r>
          </a:p>
          <a:p>
            <a:r>
              <a:rPr lang="en-US" b="1" dirty="0"/>
              <a:t> </a:t>
            </a:r>
            <a:r>
              <a:rPr lang="en-US" b="1" dirty="0" smtClean="0"/>
              <a:t>- Phil Bryant, Governor of Mississippi</a:t>
            </a:r>
          </a:p>
          <a:p>
            <a:endParaRPr lang="en-US" b="1" dirty="0" smtClean="0"/>
          </a:p>
          <a:p>
            <a:r>
              <a:rPr lang="en-US" b="1" i="1" dirty="0" smtClean="0"/>
              <a:t>“Energy security – affordable, available, reliable, sustainable – drives the energy mix and should be the goal of energy policy.”</a:t>
            </a:r>
          </a:p>
          <a:p>
            <a:r>
              <a:rPr lang="en-US" b="1" dirty="0"/>
              <a:t> - Dr. Scott Tinker, </a:t>
            </a:r>
            <a:r>
              <a:rPr lang="en-US" b="1" dirty="0" smtClean="0"/>
              <a:t>University of Texas</a:t>
            </a:r>
            <a:endParaRPr lang="en-US" b="1" dirty="0"/>
          </a:p>
          <a:p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431194" y="4360354"/>
            <a:ext cx="3799568" cy="1621768"/>
          </a:xfrm>
          <a:prstGeom prst="roundRect">
            <a:avLst>
              <a:gd name="adj" fmla="val 378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 smtClean="0">
                <a:latin typeface="Univers 57 Condensed" panose="00000400000000000000" pitchFamily="2" charset="0"/>
              </a:rPr>
              <a:t>Income</a:t>
            </a:r>
            <a:r>
              <a:rPr lang="en-US" sz="2800" b="1" dirty="0" smtClean="0">
                <a:latin typeface="Univers 57 Condensed" panose="00000400000000000000" pitchFamily="2" charset="0"/>
              </a:rPr>
              <a:t> spent on energy</a:t>
            </a:r>
          </a:p>
          <a:p>
            <a:endParaRPr lang="en-US" sz="1600" b="1" dirty="0">
              <a:latin typeface="Univers 57 Condensed" panose="00000400000000000000" pitchFamily="2" charset="0"/>
            </a:endParaRPr>
          </a:p>
          <a:p>
            <a:pPr algn="ctr"/>
            <a:endParaRPr lang="en-US" sz="1600" b="1" dirty="0">
              <a:latin typeface="Univers 57 Condensed" panose="000004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41585" y="1440613"/>
            <a:ext cx="1475117" cy="1403232"/>
          </a:xfrm>
          <a:prstGeom prst="roundRect">
            <a:avLst>
              <a:gd name="adj" fmla="val 378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nivers 57 Condensed" panose="00000400000000000000" pitchFamily="2" charset="0"/>
              </a:rPr>
              <a:t>$</a:t>
            </a:r>
            <a:r>
              <a:rPr lang="en-US" sz="4000" b="1" dirty="0" smtClean="0">
                <a:latin typeface="Univers 57 Condensed" panose="00000400000000000000" pitchFamily="2" charset="0"/>
              </a:rPr>
              <a:t>14+ </a:t>
            </a:r>
          </a:p>
          <a:p>
            <a:pPr algn="ctr"/>
            <a:r>
              <a:rPr lang="en-US" sz="2400" b="1" dirty="0" smtClean="0">
                <a:latin typeface="Univers 57 Condensed" panose="00000400000000000000" pitchFamily="2" charset="0"/>
              </a:rPr>
              <a:t>Billion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2823" y="1440613"/>
            <a:ext cx="1473679" cy="1403232"/>
          </a:xfrm>
          <a:prstGeom prst="roundRect">
            <a:avLst>
              <a:gd name="adj" fmla="val 378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Univers 57 Condensed" panose="00000400000000000000" pitchFamily="2" charset="0"/>
              </a:rPr>
              <a:t>3,400</a:t>
            </a:r>
          </a:p>
          <a:p>
            <a:pPr algn="ctr"/>
            <a:r>
              <a:rPr lang="en-US" sz="2400" b="1" dirty="0">
                <a:latin typeface="Univers 57 Condensed" panose="00000400000000000000" pitchFamily="2" charset="0"/>
              </a:rPr>
              <a:t>J</a:t>
            </a:r>
            <a:r>
              <a:rPr lang="en-US" sz="2400" b="1" dirty="0" smtClean="0">
                <a:latin typeface="Univers 57 Condensed" panose="00000400000000000000" pitchFamily="2" charset="0"/>
              </a:rPr>
              <a:t>obs</a:t>
            </a:r>
            <a:endParaRPr lang="en-US" sz="2400" b="1" dirty="0">
              <a:latin typeface="Univers 57 Condensed" panose="00000400000000000000" pitchFamily="2" charset="0"/>
            </a:endParaRPr>
          </a:p>
        </p:txBody>
      </p:sp>
      <p:pic>
        <p:nvPicPr>
          <p:cNvPr id="1028" name="Picture 4" descr="\\MSOPSFS02\BCATES$\Desktop\mississipp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180756"/>
            <a:ext cx="3059503" cy="10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S:\Workgroups\MPC CorpComm Photos\MPC Photos\Bucket Trucks\MS Power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360354"/>
            <a:ext cx="2376577" cy="16217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445975" y="4360354"/>
            <a:ext cx="1873654" cy="1621768"/>
          </a:xfrm>
          <a:prstGeom prst="roundRect">
            <a:avLst>
              <a:gd name="adj" fmla="val 3784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Univers 57 Condensed" panose="00000400000000000000" pitchFamily="2" charset="0"/>
            </a:endParaRPr>
          </a:p>
          <a:p>
            <a:pPr algn="ctr"/>
            <a:r>
              <a:rPr lang="en-US" sz="4000" b="1" dirty="0" smtClean="0">
                <a:latin typeface="Univers 57 Condensed" panose="00000400000000000000" pitchFamily="2" charset="0"/>
              </a:rPr>
              <a:t>14 -18%</a:t>
            </a:r>
          </a:p>
          <a:p>
            <a:pPr algn="ctr"/>
            <a:r>
              <a:rPr lang="en-US" sz="2400" b="1" dirty="0" smtClean="0">
                <a:latin typeface="Univers 57 Condensed" panose="00000400000000000000" pitchFamily="2" charset="0"/>
              </a:rPr>
              <a:t>Estimated </a:t>
            </a:r>
          </a:p>
          <a:p>
            <a:pPr algn="ctr"/>
            <a:r>
              <a:rPr lang="en-US" sz="2400" b="1" dirty="0">
                <a:latin typeface="Univers 57 Condensed" panose="00000400000000000000" pitchFamily="2" charset="0"/>
              </a:rPr>
              <a:t>r</a:t>
            </a:r>
            <a:r>
              <a:rPr lang="en-US" sz="2400" b="1" dirty="0" smtClean="0">
                <a:latin typeface="Univers 57 Condensed" panose="00000400000000000000" pitchFamily="2" charset="0"/>
              </a:rPr>
              <a:t>ate increase</a:t>
            </a:r>
            <a:endParaRPr lang="en-US" sz="2400" b="1" dirty="0">
              <a:latin typeface="Univers 57 Condensed" panose="00000400000000000000" pitchFamily="2" charset="0"/>
            </a:endParaRPr>
          </a:p>
          <a:p>
            <a:pPr algn="ctr"/>
            <a:endParaRPr lang="en-US" sz="2000" b="1" dirty="0">
              <a:latin typeface="Univers 57 Condensed" panose="000004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4588592" y="4955648"/>
            <a:ext cx="841741" cy="754899"/>
          </a:xfrm>
          <a:prstGeom prst="rightArrow">
            <a:avLst>
              <a:gd name="adj1" fmla="val 50000"/>
              <a:gd name="adj2" fmla="val 5176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91581" y="4986817"/>
            <a:ext cx="1340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Univers 57 Condensed" panose="00000400000000000000" pitchFamily="2" charset="0"/>
              </a:rPr>
              <a:t>22%</a:t>
            </a:r>
            <a:endParaRPr lang="en-US" sz="5400" b="1" dirty="0">
              <a:solidFill>
                <a:schemeClr val="bg1"/>
              </a:solidFill>
              <a:latin typeface="Univers 57 Condens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dirty="0" smtClean="0"/>
              <a:t>Economic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51166"/>
            <a:ext cx="8229600" cy="4525963"/>
          </a:xfrm>
        </p:spPr>
        <p:txBody>
          <a:bodyPr/>
          <a:lstStyle/>
          <a:p>
            <a:r>
              <a:rPr lang="en-US" altLang="en-US" sz="2800" dirty="0" smtClean="0"/>
              <a:t>Reliance </a:t>
            </a:r>
            <a:r>
              <a:rPr lang="en-US" altLang="en-US" sz="2800" dirty="0"/>
              <a:t>on out-of-state power</a:t>
            </a:r>
          </a:p>
          <a:p>
            <a:r>
              <a:rPr lang="en-US" altLang="en-US" sz="2800" dirty="0"/>
              <a:t>Loss of competitiveness (manufacturing flight)</a:t>
            </a:r>
          </a:p>
          <a:p>
            <a:r>
              <a:rPr lang="en-US" altLang="en-US" sz="2800" dirty="0"/>
              <a:t>M</a:t>
            </a:r>
            <a:r>
              <a:rPr lang="en-US" altLang="en-US" sz="2800" dirty="0" smtClean="0"/>
              <a:t>ost </a:t>
            </a:r>
            <a:r>
              <a:rPr lang="en-US" altLang="en-US" sz="2800" dirty="0"/>
              <a:t>expensive environmental regulation ever proposed on the industry</a:t>
            </a:r>
          </a:p>
          <a:p>
            <a:pPr lvl="1"/>
            <a:r>
              <a:rPr lang="en-US" altLang="en-US" sz="2400" dirty="0"/>
              <a:t>Estimated </a:t>
            </a:r>
            <a:r>
              <a:rPr lang="en-US" altLang="en-US" sz="2400" dirty="0" smtClean="0"/>
              <a:t>U.S. compliance </a:t>
            </a:r>
            <a:r>
              <a:rPr lang="en-US" altLang="en-US" sz="2400" dirty="0"/>
              <a:t>costs $423 billion </a:t>
            </a:r>
            <a:r>
              <a:rPr lang="en-US" altLang="en-US" sz="2400" dirty="0" smtClean="0"/>
              <a:t>by </a:t>
            </a:r>
            <a:r>
              <a:rPr lang="en-US" altLang="en-US" sz="2400" dirty="0"/>
              <a:t>2030</a:t>
            </a:r>
          </a:p>
          <a:p>
            <a:pPr lvl="1"/>
            <a:r>
              <a:rPr lang="en-US" altLang="en-US" sz="2400" dirty="0" smtClean="0"/>
              <a:t>Estimated U.S. electricity </a:t>
            </a:r>
            <a:r>
              <a:rPr lang="en-US" altLang="en-US" sz="2400" dirty="0"/>
              <a:t>rate increases 12-17%</a:t>
            </a:r>
          </a:p>
          <a:p>
            <a:pPr lvl="1"/>
            <a:r>
              <a:rPr lang="en-US" altLang="en-US" sz="2400" dirty="0"/>
              <a:t>Job losses estimated at 224,000 per year </a:t>
            </a:r>
          </a:p>
          <a:p>
            <a:r>
              <a:rPr lang="en-US" altLang="en-US" sz="2800" dirty="0" smtClean="0"/>
              <a:t>Especially hard on middle- and low-income families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51166"/>
            <a:ext cx="8229600" cy="4525963"/>
          </a:xfrm>
        </p:spPr>
        <p:txBody>
          <a:bodyPr/>
          <a:lstStyle/>
          <a:p>
            <a:r>
              <a:rPr lang="en-US" altLang="en-US" sz="2800" dirty="0" smtClean="0"/>
              <a:t>Costs </a:t>
            </a:r>
            <a:r>
              <a:rPr lang="en-US" altLang="en-US" sz="2800" dirty="0"/>
              <a:t>will </a:t>
            </a:r>
            <a:r>
              <a:rPr lang="en-US" altLang="en-US" sz="2800" dirty="0" smtClean="0"/>
              <a:t>increase if finalized</a:t>
            </a:r>
            <a:endParaRPr lang="en-US" altLang="en-US" sz="2800" dirty="0"/>
          </a:p>
          <a:p>
            <a:r>
              <a:rPr lang="en-US" altLang="en-US" sz="2800" dirty="0"/>
              <a:t>Enormous federal overreach by EPA into </a:t>
            </a:r>
            <a:r>
              <a:rPr lang="en-US" altLang="en-US" sz="2800" dirty="0" smtClean="0"/>
              <a:t>states’ authority</a:t>
            </a:r>
            <a:endParaRPr lang="en-US" altLang="en-US" sz="2800" dirty="0"/>
          </a:p>
          <a:p>
            <a:r>
              <a:rPr lang="en-US" altLang="en-US" sz="2800" dirty="0"/>
              <a:t>U</a:t>
            </a:r>
            <a:r>
              <a:rPr lang="en-US" altLang="en-US" sz="2800" dirty="0" smtClean="0"/>
              <a:t>nworkable </a:t>
            </a:r>
            <a:r>
              <a:rPr lang="en-US" altLang="en-US" sz="2800" dirty="0"/>
              <a:t>in its current form</a:t>
            </a:r>
          </a:p>
          <a:p>
            <a:r>
              <a:rPr lang="en-US" altLang="en-US" sz="2800" dirty="0"/>
              <a:t>D</a:t>
            </a:r>
            <a:r>
              <a:rPr lang="en-US" altLang="en-US" sz="2800" dirty="0" smtClean="0"/>
              <a:t>oes </a:t>
            </a:r>
            <a:r>
              <a:rPr lang="en-US" altLang="en-US" sz="2800" dirty="0"/>
              <a:t>not serve </a:t>
            </a:r>
            <a:r>
              <a:rPr lang="en-US" altLang="en-US" sz="2800" dirty="0" smtClean="0"/>
              <a:t>customers’ </a:t>
            </a:r>
            <a:r>
              <a:rPr lang="en-US" altLang="en-US" sz="2800" dirty="0"/>
              <a:t>interests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sz="2400" dirty="0"/>
              <a:t>Higher electricity rates</a:t>
            </a:r>
          </a:p>
          <a:p>
            <a:pPr lvl="1"/>
            <a:r>
              <a:rPr lang="en-US" altLang="en-US" sz="2400" dirty="0"/>
              <a:t>Impaired reliability</a:t>
            </a:r>
          </a:p>
          <a:p>
            <a:r>
              <a:rPr lang="en-US" altLang="en-US" sz="2800" dirty="0"/>
              <a:t>EPA should withdraw the proposal and re-propose guidelines consistent with the Clean Air Act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968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ForumPowerpointTemplate</Template>
  <TotalTime>14925</TotalTime>
  <Words>347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Univers 57 Condensed</vt:lpstr>
      <vt:lpstr>ForumPowerpointTemplate</vt:lpstr>
      <vt:lpstr>EPA’s Clean Power Plan</vt:lpstr>
      <vt:lpstr>Population 2015</vt:lpstr>
      <vt:lpstr>Global Energy Demand in Perspective</vt:lpstr>
      <vt:lpstr>Clean Power Plan</vt:lpstr>
      <vt:lpstr>Mississippi Impacts</vt:lpstr>
      <vt:lpstr>Mississippi Numbers</vt:lpstr>
      <vt:lpstr>Economic Impacts</vt:lpstr>
      <vt:lpstr>The Bottom Line</vt:lpstr>
      <vt:lpstr>Questions?</vt:lpstr>
      <vt:lpstr>Proposed Implementation Timeline</vt:lpstr>
    </vt:vector>
  </TitlesOfParts>
  <Company>Information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Business Forum</dc:title>
  <dc:creator>Stephen C. Schruff</dc:creator>
  <cp:lastModifiedBy>Conference</cp:lastModifiedBy>
  <cp:revision>692</cp:revision>
  <cp:lastPrinted>2015-01-12T20:36:13Z</cp:lastPrinted>
  <dcterms:created xsi:type="dcterms:W3CDTF">2012-10-19T13:18:03Z</dcterms:created>
  <dcterms:modified xsi:type="dcterms:W3CDTF">2015-01-14T03:08:48Z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